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0" roundtripDataSignature="AMtx7mh5WAEHkJXK/ExbKBhPCzrgGImI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6" name="Google Shape;18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LEO: Low Earth orbit (LEO)is an Earth-centred orbit with an altitude of 2,000 km (1,200 mi) or less (approximately one-third of the radius of Earth),[1] or with at least 11.25 periods per day (an orbital period of 128 minutes or less) and an eccentricity less than 0.25.[2] Most of the manmade objects in outer space are in LEO \[1].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VLEO: Very Low Earth Orbits (VLEO) can be defined as the orbits with a mean altitude below 450 km. Operating in these orbits can provide a number of benefits to Earth observation spacecraft as the spacecraft operates closer to the observation\[2].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GTO A geosynchronous orbit is a high Earth orbit that allows satellites to match Earth's rotation. Located at 22,236 miles (35,786 kilometers) above Earth's equator, this position is a valuable spot for monitoring weather, communications and surveillance. Because the satellite orbits at the same speed that the Earth is turning, the satellite seems to stay in place over a single longitude, though it may drift north to south,” NASA wrote on its Earth Observatory website \[3]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SSO (or SO): It is a Sun-synchronous orbit also called a heliosynchronous orbit is a nearly polar orbit around a planet, in which the satellite passes over any given point of the planet's surface at the same local mean solar time [4]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ES-L1 :At the Lagrange points the gravitational forces of the two large bodies cancel out in such a way that a small object placed in orbit there is in equilibrium relative to the center of mass of the large bodies. L1 is one such point between the sun and the earth \[5]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HEO A highly elliptical orbit, is an elliptic orbit with high eccentricity, usually referring to one around Earth \[6].</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ISS A modular space station (habitable artificial satellite) in low Earth orbit. It is a multinational collaborative project between five participating space agencies: NASA (United States), Roscosmos (Russia), JAXA (Japan), ESA (Europe), and CSA (Canada) \[7]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MEO Geocentric orbits ranging in altitude from 2,000 km (1,200 mi) to just below geosynchronous orbit at 35,786 kilometers (22,236 mi). Also known as an intermediate circular orbit. These are "most commonly at 20,200 kilometers (12,600 mi), or 20,650 kilometers (12,830 mi), with an orbital period of 12 hours \[8]</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HEO Geocentric orbits above the altitude of geosynchronous orbit (35,786 km or 22,236 mi) \[9]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GEO It is a circular geosynchronous orbit 35,786 kilometres (22,236 miles) above Earth's equator and following the direction of Earth's rotation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PO It is one type of satellites in which a satellite passes above or nearly above both poles of the body being orbited (usually a planet such as the Earth \[11]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4" name="Google Shape;2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github.com/blockshade83/IBMDataScience/blob/main/Data%20Science%20-%20Module%2010%20-%20Lab%204.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github.com/blockshade83/IBMDataScience/blob/main/Data%20Science%20-%20Module%2010%20-%20Lab%203.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github.com/blockshade83/IBMDataScience/blob/main/Data%20Science%20-%20Module%2010%20-%20Lab%205.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github.com/blockshade83/IBMDataScience/blob/main/Data%20Science%20-%20Module%2010%20-%20Lab%206.ipyn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api.spacexdata.com/v4/launches/past" TargetMode="External"/><Relationship Id="rId5" Type="http://schemas.openxmlformats.org/officeDocument/2006/relationships/hyperlink" Target="https://github.com/blockshade83/IBMDataScience/blob/main/Data%20Science%20-%20Module%2010%20-%20Lab%201.ipynb" TargetMode="External"/><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github.com/blockshade83/IBMDataScience/blob/main/Data%20Science%20-%20Module%2010%20-%20Lab%202.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Ionut Costache</a:t>
            </a:r>
            <a:endParaRPr/>
          </a:p>
          <a:p>
            <a:pPr indent="0" lvl="0" marL="0" marR="0" rtl="0" algn="l">
              <a:spcBef>
                <a:spcPts val="0"/>
              </a:spcBef>
              <a:spcAft>
                <a:spcPts val="0"/>
              </a:spcAft>
              <a:buNone/>
            </a:pPr>
            <a:r>
              <a:rPr lang="en-US" sz="1800">
                <a:solidFill>
                  <a:schemeClr val="lt2"/>
                </a:solidFill>
              </a:rPr>
              <a:t>March 2022</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196850" lvl="0" marL="228600" marR="0" rtl="0" algn="l">
              <a:lnSpc>
                <a:spcPct val="100000"/>
              </a:lnSpc>
              <a:spcBef>
                <a:spcPts val="0"/>
              </a:spcBef>
              <a:spcAft>
                <a:spcPts val="0"/>
              </a:spcAft>
              <a:buClr>
                <a:srgbClr val="292929"/>
              </a:buClr>
              <a:buSzPts val="1700"/>
              <a:buChar char="•"/>
            </a:pPr>
            <a:r>
              <a:rPr lang="en-US" sz="1700">
                <a:solidFill>
                  <a:srgbClr val="292929"/>
                </a:solidFill>
              </a:rPr>
              <a:t>The following charts were used to analyze the relationship between the different fields:</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Scatter plot with Flight Number vs. Payload Mass</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Scatter plot with Flight Number and Launch Site</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Scatter plot with Payload and Launch Site</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Vertical bar chart with the success rate of each orbit type</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Scatter plot with Flight Number and Orbit Type</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Scatter plot with Payload and Orbit Type</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a:solidFill>
                  <a:srgbClr val="292929"/>
                </a:solidFill>
              </a:rPr>
              <a:t>Line chart with Success Rate by Year</a:t>
            </a:r>
            <a:endParaRPr sz="1700">
              <a:solidFill>
                <a:srgbClr val="292929"/>
              </a:solidFill>
            </a:endParaRPr>
          </a:p>
          <a:p>
            <a:pPr indent="0" lvl="0" marL="457200" marR="0" rtl="0" algn="l">
              <a:lnSpc>
                <a:spcPct val="100000"/>
              </a:lnSpc>
              <a:spcBef>
                <a:spcPts val="0"/>
              </a:spcBef>
              <a:spcAft>
                <a:spcPts val="0"/>
              </a:spcAft>
              <a:buNone/>
            </a:pPr>
            <a:r>
              <a:t/>
            </a:r>
            <a:endParaRPr sz="1700">
              <a:solidFill>
                <a:srgbClr val="292929"/>
              </a:solidFill>
            </a:endParaRPr>
          </a:p>
          <a:p>
            <a:pPr indent="-196850" lvl="0" marL="228600" marR="0" rtl="0" algn="l">
              <a:lnSpc>
                <a:spcPct val="100000"/>
              </a:lnSpc>
              <a:spcBef>
                <a:spcPts val="0"/>
              </a:spcBef>
              <a:spcAft>
                <a:spcPts val="0"/>
              </a:spcAft>
              <a:buClr>
                <a:srgbClr val="292929"/>
              </a:buClr>
              <a:buSzPts val="1700"/>
              <a:buChar char="•"/>
            </a:pPr>
            <a:r>
              <a:rPr lang="en-US" sz="1700">
                <a:solidFill>
                  <a:srgbClr val="292929"/>
                </a:solidFill>
              </a:rPr>
              <a:t>The Jupyter notebook is available at: </a:t>
            </a:r>
            <a:endParaRPr sz="1700">
              <a:solidFill>
                <a:srgbClr val="292929"/>
              </a:solidFill>
            </a:endParaRPr>
          </a:p>
          <a:p>
            <a:pPr indent="-336550" lvl="1" marL="914400" marR="0" rtl="0" algn="l">
              <a:lnSpc>
                <a:spcPct val="100000"/>
              </a:lnSpc>
              <a:spcBef>
                <a:spcPts val="0"/>
              </a:spcBef>
              <a:spcAft>
                <a:spcPts val="0"/>
              </a:spcAft>
              <a:buClr>
                <a:srgbClr val="292929"/>
              </a:buClr>
              <a:buSzPts val="1700"/>
              <a:buChar char="○"/>
            </a:pPr>
            <a:r>
              <a:rPr lang="en-US" sz="1700" u="sng">
                <a:solidFill>
                  <a:schemeClr val="hlink"/>
                </a:solidFill>
                <a:hlinkClick r:id="rId4"/>
              </a:rPr>
              <a:t>https://github.com/blockshade83/IBMDataScience/blob/main/Data%20Science%20-%20Module%2010%20-%20Lab%204.ipynb</a:t>
            </a:r>
            <a:endParaRPr sz="1700">
              <a:solidFill>
                <a:srgbClr val="292929"/>
              </a:solidFill>
            </a:endParaRPr>
          </a:p>
          <a:p>
            <a:pPr indent="0" lvl="0" marL="457200" marR="0" rtl="0" algn="l">
              <a:lnSpc>
                <a:spcPct val="100000"/>
              </a:lnSpc>
              <a:spcBef>
                <a:spcPts val="0"/>
              </a:spcBef>
              <a:spcAft>
                <a:spcPts val="0"/>
              </a:spcAft>
              <a:buNone/>
            </a:pPr>
            <a:r>
              <a:t/>
            </a:r>
            <a:endParaRPr sz="900"/>
          </a:p>
          <a:p>
            <a:pPr indent="-50800" lvl="0" marL="228600" marR="0" rtl="0" algn="l">
              <a:lnSpc>
                <a:spcPct val="90000"/>
              </a:lnSpc>
              <a:spcBef>
                <a:spcPts val="1000"/>
              </a:spcBef>
              <a:spcAft>
                <a:spcPts val="0"/>
              </a:spcAft>
              <a:buClr>
                <a:schemeClr val="dk1"/>
              </a:buClr>
              <a:buSzPts val="2800"/>
              <a:buFont typeface="Arial"/>
              <a:buNone/>
            </a:pPr>
            <a:r>
              <a:t/>
            </a:r>
            <a:endParaRPr sz="2300">
              <a:solidFill>
                <a:schemeClr val="dk1"/>
              </a:solidFill>
              <a:latin typeface="Calibri"/>
              <a:ea typeface="Calibri"/>
              <a:cs typeface="Calibri"/>
              <a:sym typeface="Calibri"/>
            </a:endParaRPr>
          </a:p>
        </p:txBody>
      </p:sp>
      <p:sp>
        <p:nvSpPr>
          <p:cNvPr id="154" name="Google Shape;154;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12"/>
          <p:cNvSpPr txBox="1"/>
          <p:nvPr>
            <p:ph idx="1" type="body"/>
          </p:nvPr>
        </p:nvSpPr>
        <p:spPr>
          <a:xfrm>
            <a:off x="769999" y="1628250"/>
            <a:ext cx="10951800" cy="4351200"/>
          </a:xfrm>
          <a:prstGeom prst="rect">
            <a:avLst/>
          </a:prstGeom>
          <a:noFill/>
          <a:ln>
            <a:noFill/>
          </a:ln>
        </p:spPr>
        <p:txBody>
          <a:bodyPr anchorCtr="0" anchor="t" bIns="45700" lIns="91425" spcFirstLastPara="1" rIns="91425" wrap="square" tIns="45700">
            <a:noAutofit/>
          </a:bodyPr>
          <a:lstStyle/>
          <a:p>
            <a:pPr indent="-190500" lvl="0" marL="228600" marR="0" rtl="0" algn="l">
              <a:lnSpc>
                <a:spcPct val="100000"/>
              </a:lnSpc>
              <a:spcBef>
                <a:spcPts val="0"/>
              </a:spcBef>
              <a:spcAft>
                <a:spcPts val="0"/>
              </a:spcAft>
              <a:buClr>
                <a:srgbClr val="292929"/>
              </a:buClr>
              <a:buSzPts val="1600"/>
              <a:buFont typeface="Arial"/>
              <a:buChar char="•"/>
            </a:pPr>
            <a:r>
              <a:rPr lang="en-US" sz="1600">
                <a:solidFill>
                  <a:srgbClr val="292929"/>
                </a:solidFill>
              </a:rPr>
              <a:t>T</a:t>
            </a:r>
            <a:r>
              <a:rPr lang="en-US" sz="1600">
                <a:solidFill>
                  <a:srgbClr val="292929"/>
                </a:solidFill>
                <a:latin typeface="Arial"/>
                <a:ea typeface="Arial"/>
                <a:cs typeface="Arial"/>
                <a:sym typeface="Arial"/>
              </a:rPr>
              <a:t>he SQL queries performed included the f</a:t>
            </a:r>
            <a:r>
              <a:rPr lang="en-US" sz="1600">
                <a:solidFill>
                  <a:srgbClr val="292929"/>
                </a:solidFill>
              </a:rPr>
              <a:t>ollowing:</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a list of the launch sites for Falcon 9 rockets</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launches from sites that start with string 'CCA' (Cape Canaveral)</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total payload mass carried by boosters launched by NASA (CRS)</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average payload mass carried by booster version F9 v1.1</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date when the first successful landing outcome in ground pad was achieved.</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names of the boosters which have success in drone ship and have payload mass greater than 4000 but less than 6000</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total number of successful and failure mission outcomes</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names of the booster_versions which have carried the maximum payload mass.</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the failed landing_outcomes in drone ship, their booster versions, and launch site names for in year 2015</a:t>
            </a:r>
            <a:endParaRPr sz="1600">
              <a:solidFill>
                <a:srgbClr val="292929"/>
              </a:solidFill>
            </a:endParaRPr>
          </a:p>
          <a:p>
            <a:pPr indent="-330200" lvl="1" marL="914400" marR="0" rtl="0" algn="l">
              <a:lnSpc>
                <a:spcPct val="100000"/>
              </a:lnSpc>
              <a:spcBef>
                <a:spcPts val="0"/>
              </a:spcBef>
              <a:spcAft>
                <a:spcPts val="0"/>
              </a:spcAft>
              <a:buClr>
                <a:srgbClr val="292929"/>
              </a:buClr>
              <a:buSzPts val="1600"/>
              <a:buChar char="○"/>
            </a:pPr>
            <a:r>
              <a:rPr lang="en-US" sz="1600">
                <a:solidFill>
                  <a:srgbClr val="292929"/>
                </a:solidFill>
              </a:rPr>
              <a:t>a ranking of the count of landing outcomes (such as Failure (drone ship) or Success (ground pad)) between the date 2010-06-04 and 2017-03-20, in descending order</a:t>
            </a:r>
            <a:endParaRPr sz="1600">
              <a:solidFill>
                <a:srgbClr val="292929"/>
              </a:solidFill>
            </a:endParaRPr>
          </a:p>
          <a:p>
            <a:pPr indent="-190500" lvl="0" marL="228600" marR="0" rtl="0" algn="l">
              <a:lnSpc>
                <a:spcPct val="100000"/>
              </a:lnSpc>
              <a:spcBef>
                <a:spcPts val="1400"/>
              </a:spcBef>
              <a:spcAft>
                <a:spcPts val="0"/>
              </a:spcAft>
              <a:buClr>
                <a:srgbClr val="292929"/>
              </a:buClr>
              <a:buSzPts val="1600"/>
              <a:buChar char="•"/>
            </a:pPr>
            <a:r>
              <a:rPr lang="en-US" sz="1600">
                <a:solidFill>
                  <a:srgbClr val="292929"/>
                </a:solidFill>
              </a:rPr>
              <a:t>The Jupyter notebooks is available at: </a:t>
            </a:r>
            <a:r>
              <a:rPr lang="en-US" sz="1600" u="sng">
                <a:solidFill>
                  <a:schemeClr val="hlink"/>
                </a:solidFill>
                <a:hlinkClick r:id="rId4"/>
              </a:rPr>
              <a:t>https://github.com/blockshade83/IBMDataScience/blob/main/Data%20Science%20-%20Module%2010%20-%20Lab%203.ipynb</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0" lvl="0" marL="0" marR="0" rtl="0" algn="l">
              <a:lnSpc>
                <a:spcPct val="100000"/>
              </a:lnSpc>
              <a:spcBef>
                <a:spcPts val="1400"/>
              </a:spcBef>
              <a:spcAft>
                <a:spcPts val="0"/>
              </a:spcAft>
              <a:buNone/>
            </a:pPr>
            <a:r>
              <a:t/>
            </a:r>
            <a:endParaRPr sz="16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chemeClr val="dk1"/>
              </a:solidFill>
              <a:latin typeface="Calibri"/>
              <a:ea typeface="Calibri"/>
              <a:cs typeface="Calibri"/>
              <a:sym typeface="Calibri"/>
            </a:endParaRPr>
          </a:p>
        </p:txBody>
      </p:sp>
      <p:sp>
        <p:nvSpPr>
          <p:cNvPr id="161" name="Google Shape;16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80000"/>
              </a:lnSpc>
              <a:spcBef>
                <a:spcPts val="0"/>
              </a:spcBef>
              <a:spcAft>
                <a:spcPts val="0"/>
              </a:spcAft>
              <a:buClr>
                <a:srgbClr val="292929"/>
              </a:buClr>
              <a:buSzPts val="2000"/>
              <a:buChar char="•"/>
            </a:pPr>
            <a:r>
              <a:rPr lang="en-US" sz="2000">
                <a:solidFill>
                  <a:srgbClr val="292929"/>
                </a:solidFill>
              </a:rPr>
              <a:t>Created a map of US using folium library where the </a:t>
            </a:r>
            <a:r>
              <a:rPr lang="en-US" sz="2000">
                <a:solidFill>
                  <a:srgbClr val="292929"/>
                </a:solidFill>
              </a:rPr>
              <a:t>launch</a:t>
            </a:r>
            <a:r>
              <a:rPr lang="en-US" sz="2000">
                <a:solidFill>
                  <a:srgbClr val="292929"/>
                </a:solidFill>
              </a:rPr>
              <a:t> sites are marked on the map. Another map shows them marked with different colors (green if launch was </a:t>
            </a:r>
            <a:r>
              <a:rPr lang="en-US" sz="2000">
                <a:solidFill>
                  <a:srgbClr val="292929"/>
                </a:solidFill>
              </a:rPr>
              <a:t>successful</a:t>
            </a:r>
            <a:r>
              <a:rPr lang="en-US" sz="2000">
                <a:solidFill>
                  <a:srgbClr val="292929"/>
                </a:solidFill>
              </a:rPr>
              <a:t>, red otherwise)</a:t>
            </a:r>
            <a:endParaRPr sz="2000">
              <a:solidFill>
                <a:srgbClr val="292929"/>
              </a:solidFill>
            </a:endParaRPr>
          </a:p>
          <a:p>
            <a:pPr indent="-215900" lvl="0" marL="228600" marR="0" rtl="0" algn="l">
              <a:lnSpc>
                <a:spcPct val="80000"/>
              </a:lnSpc>
              <a:spcBef>
                <a:spcPts val="1400"/>
              </a:spcBef>
              <a:spcAft>
                <a:spcPts val="0"/>
              </a:spcAft>
              <a:buClr>
                <a:srgbClr val="292929"/>
              </a:buClr>
              <a:buSzPts val="2000"/>
              <a:buFont typeface="Arial"/>
              <a:buChar char="•"/>
            </a:pPr>
            <a:r>
              <a:rPr lang="en-US" sz="2000">
                <a:solidFill>
                  <a:srgbClr val="292929"/>
                </a:solidFill>
              </a:rPr>
              <a:t>We can therefore see that launches are very close to the coast line. This prevents impact to humans when the launch is </a:t>
            </a:r>
            <a:r>
              <a:rPr lang="en-US" sz="2000">
                <a:solidFill>
                  <a:srgbClr val="292929"/>
                </a:solidFill>
              </a:rPr>
              <a:t>unsuccessful</a:t>
            </a:r>
            <a:r>
              <a:rPr lang="en-US" sz="2000">
                <a:solidFill>
                  <a:srgbClr val="292929"/>
                </a:solidFill>
              </a:rPr>
              <a:t> as the rocket will crash into the sea.</a:t>
            </a:r>
            <a:endParaRPr sz="1200"/>
          </a:p>
          <a:p>
            <a:pPr indent="-215900" lvl="0" marL="228600" marR="0" rtl="0" algn="l">
              <a:lnSpc>
                <a:spcPct val="80000"/>
              </a:lnSpc>
              <a:spcBef>
                <a:spcPts val="1400"/>
              </a:spcBef>
              <a:spcAft>
                <a:spcPts val="0"/>
              </a:spcAft>
              <a:buClr>
                <a:srgbClr val="292929"/>
              </a:buClr>
              <a:buSzPts val="2000"/>
              <a:buFont typeface="Arial"/>
              <a:buChar char="•"/>
            </a:pPr>
            <a:r>
              <a:rPr lang="en-US" sz="2000">
                <a:solidFill>
                  <a:srgbClr val="292929"/>
                </a:solidFill>
              </a:rPr>
              <a:t>The Jupyter notebook is available here: </a:t>
            </a:r>
            <a:r>
              <a:rPr lang="en-US" sz="2000" u="sng">
                <a:solidFill>
                  <a:schemeClr val="hlink"/>
                </a:solidFill>
                <a:hlinkClick r:id="rId4"/>
              </a:rPr>
              <a:t>https://github.com/blockshade83/IBMDataScience/blob/main/Data%20Science%20-%20Module%2010%20-%20Lab%205.ipynb</a:t>
            </a:r>
            <a:endParaRPr sz="2000">
              <a:solidFill>
                <a:srgbClr val="292929"/>
              </a:solidFill>
            </a:endParaRPr>
          </a:p>
          <a:p>
            <a:pPr indent="0" lvl="0" marL="0" marR="0" rtl="0" algn="l">
              <a:lnSpc>
                <a:spcPct val="80000"/>
              </a:lnSpc>
              <a:spcBef>
                <a:spcPts val="1400"/>
              </a:spcBef>
              <a:spcAft>
                <a:spcPts val="0"/>
              </a:spcAft>
              <a:buNone/>
            </a:pPr>
            <a:r>
              <a:t/>
            </a:r>
            <a:endParaRPr sz="2000">
              <a:solidFill>
                <a:srgbClr val="292929"/>
              </a:solidFill>
            </a:endParaRPr>
          </a:p>
          <a:p>
            <a:pPr indent="-50800" lvl="0" marL="228600" marR="0" rtl="0" algn="l">
              <a:lnSpc>
                <a:spcPct val="70000"/>
              </a:lnSpc>
              <a:spcBef>
                <a:spcPts val="1000"/>
              </a:spcBef>
              <a:spcAft>
                <a:spcPts val="0"/>
              </a:spcAft>
              <a:buClr>
                <a:schemeClr val="dk1"/>
              </a:buClr>
              <a:buSzPts val="2800"/>
              <a:buFont typeface="Arial"/>
              <a:buNone/>
            </a:pPr>
            <a:r>
              <a:t/>
            </a:r>
            <a:endParaRPr sz="2600">
              <a:solidFill>
                <a:schemeClr val="dk1"/>
              </a:solidFill>
              <a:latin typeface="Calibri"/>
              <a:ea typeface="Calibri"/>
              <a:cs typeface="Calibri"/>
              <a:sym typeface="Calibri"/>
            </a:endParaRPr>
          </a:p>
          <a:p>
            <a:pPr indent="-50800" lvl="0" marL="228600" marR="0" rtl="0" algn="l">
              <a:lnSpc>
                <a:spcPct val="70000"/>
              </a:lnSpc>
              <a:spcBef>
                <a:spcPts val="1000"/>
              </a:spcBef>
              <a:spcAft>
                <a:spcPts val="0"/>
              </a:spcAft>
              <a:buClr>
                <a:schemeClr val="dk1"/>
              </a:buClr>
              <a:buSzPts val="2800"/>
              <a:buFont typeface="Arial"/>
              <a:buNone/>
            </a:pPr>
            <a:r>
              <a:t/>
            </a:r>
            <a:endParaRPr sz="2600">
              <a:solidFill>
                <a:schemeClr val="dk1"/>
              </a:solidFill>
              <a:latin typeface="Calibri"/>
              <a:ea typeface="Calibri"/>
              <a:cs typeface="Calibri"/>
              <a:sym typeface="Calibri"/>
            </a:endParaRPr>
          </a:p>
        </p:txBody>
      </p:sp>
      <p:sp>
        <p:nvSpPr>
          <p:cNvPr id="168" name="Google Shape;168;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4" name="Google Shape;174;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This was not attempted</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5" name="Google Shape;175;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196850" lvl="0" marL="228600" marR="0" rtl="0" algn="l">
              <a:lnSpc>
                <a:spcPct val="100000"/>
              </a:lnSpc>
              <a:spcBef>
                <a:spcPts val="0"/>
              </a:spcBef>
              <a:spcAft>
                <a:spcPts val="0"/>
              </a:spcAft>
              <a:buClr>
                <a:srgbClr val="292929"/>
              </a:buClr>
              <a:buSzPts val="1700"/>
              <a:buChar char="•"/>
            </a:pPr>
            <a:r>
              <a:rPr lang="en-US" sz="1700">
                <a:solidFill>
                  <a:srgbClr val="292929"/>
                </a:solidFill>
              </a:rPr>
              <a:t>Data was split into a training set and a test set (80%/20% of the data)</a:t>
            </a:r>
            <a:endParaRPr sz="1700">
              <a:solidFill>
                <a:srgbClr val="292929"/>
              </a:solidFill>
            </a:endParaRPr>
          </a:p>
          <a:p>
            <a:pPr indent="-196850" lvl="0" marL="228600" marR="0" rtl="0" algn="l">
              <a:lnSpc>
                <a:spcPct val="100000"/>
              </a:lnSpc>
              <a:spcBef>
                <a:spcPts val="0"/>
              </a:spcBef>
              <a:spcAft>
                <a:spcPts val="0"/>
              </a:spcAft>
              <a:buClr>
                <a:srgbClr val="292929"/>
              </a:buClr>
              <a:buSzPts val="1700"/>
              <a:buChar char="•"/>
            </a:pPr>
            <a:r>
              <a:rPr lang="en-US" sz="1700">
                <a:solidFill>
                  <a:srgbClr val="292929"/>
                </a:solidFill>
              </a:rPr>
              <a:t>The prediction models attempted were: K Nearest Neighbours, Support Vector Machines, Decision Tree, Logistic Regression</a:t>
            </a:r>
            <a:endParaRPr sz="1700">
              <a:solidFill>
                <a:srgbClr val="292929"/>
              </a:solidFill>
            </a:endParaRPr>
          </a:p>
          <a:p>
            <a:pPr indent="-196850" lvl="0" marL="228600" marR="0" rtl="0" algn="l">
              <a:lnSpc>
                <a:spcPct val="100000"/>
              </a:lnSpc>
              <a:spcBef>
                <a:spcPts val="0"/>
              </a:spcBef>
              <a:spcAft>
                <a:spcPts val="0"/>
              </a:spcAft>
              <a:buClr>
                <a:srgbClr val="292929"/>
              </a:buClr>
              <a:buSzPts val="1700"/>
              <a:buChar char="•"/>
            </a:pPr>
            <a:r>
              <a:rPr lang="en-US" sz="1700">
                <a:solidFill>
                  <a:srgbClr val="292929"/>
                </a:solidFill>
              </a:rPr>
              <a:t>GridSearchCV was used to find the best parameters for each prediction model</a:t>
            </a:r>
            <a:endParaRPr sz="1700">
              <a:solidFill>
                <a:srgbClr val="292929"/>
              </a:solidFill>
            </a:endParaRPr>
          </a:p>
          <a:p>
            <a:pPr indent="-196850" lvl="0" marL="228600" marR="0" rtl="0" algn="l">
              <a:lnSpc>
                <a:spcPct val="100000"/>
              </a:lnSpc>
              <a:spcBef>
                <a:spcPts val="0"/>
              </a:spcBef>
              <a:spcAft>
                <a:spcPts val="0"/>
              </a:spcAft>
              <a:buClr>
                <a:srgbClr val="292929"/>
              </a:buClr>
              <a:buSzPts val="1700"/>
              <a:buChar char="•"/>
            </a:pPr>
            <a:r>
              <a:rPr lang="en-US" sz="1700">
                <a:solidFill>
                  <a:srgbClr val="292929"/>
                </a:solidFill>
              </a:rPr>
              <a:t>Models were evaluated using accuracy score</a:t>
            </a:r>
            <a:endParaRPr sz="900"/>
          </a:p>
          <a:p>
            <a:pPr indent="-196850" lvl="0" marL="228600" marR="0" rtl="0" algn="l">
              <a:lnSpc>
                <a:spcPct val="100000"/>
              </a:lnSpc>
              <a:spcBef>
                <a:spcPts val="1400"/>
              </a:spcBef>
              <a:spcAft>
                <a:spcPts val="0"/>
              </a:spcAft>
              <a:buClr>
                <a:srgbClr val="292929"/>
              </a:buClr>
              <a:buSzPts val="1700"/>
              <a:buFont typeface="Arial"/>
              <a:buChar char="•"/>
            </a:pPr>
            <a:r>
              <a:rPr lang="en-US" sz="1700">
                <a:solidFill>
                  <a:srgbClr val="292929"/>
                </a:solidFill>
              </a:rPr>
              <a:t>The Jupyter notebook is available here: </a:t>
            </a:r>
            <a:r>
              <a:rPr lang="en-US" sz="1700" u="sng">
                <a:solidFill>
                  <a:schemeClr val="hlink"/>
                </a:solidFill>
                <a:hlinkClick r:id="rId4"/>
              </a:rPr>
              <a:t>https://github.com/blockshade83/IBMDataScience/blob/main/Data%20Science%20-%20Module%2010%20-%20Lab%206.ipynb</a:t>
            </a:r>
            <a:endParaRPr sz="1700">
              <a:solidFill>
                <a:srgbClr val="292929"/>
              </a:solidFill>
            </a:endParaRPr>
          </a:p>
          <a:p>
            <a:pPr indent="0" lvl="0" marL="0" marR="0" rtl="0" algn="l">
              <a:lnSpc>
                <a:spcPct val="100000"/>
              </a:lnSpc>
              <a:spcBef>
                <a:spcPts val="1400"/>
              </a:spcBef>
              <a:spcAft>
                <a:spcPts val="0"/>
              </a:spcAft>
              <a:buNone/>
            </a:pPr>
            <a:r>
              <a:t/>
            </a:r>
            <a:endParaRPr sz="17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300">
              <a:solidFill>
                <a:schemeClr val="dk1"/>
              </a:solidFill>
              <a:latin typeface="Calibri"/>
              <a:ea typeface="Calibri"/>
              <a:cs typeface="Calibri"/>
              <a:sym typeface="Calibri"/>
            </a:endParaRPr>
          </a:p>
        </p:txBody>
      </p:sp>
      <p:sp>
        <p:nvSpPr>
          <p:cNvPr id="182" name="Google Shape;182;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89" name="Google Shape;189;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02" name="Google Shape;202;p18"/>
          <p:cNvPicPr preferRelativeResize="0"/>
          <p:nvPr/>
        </p:nvPicPr>
        <p:blipFill>
          <a:blip r:embed="rId4">
            <a:alphaModFix/>
          </a:blip>
          <a:stretch>
            <a:fillRect/>
          </a:stretch>
        </p:blipFill>
        <p:spPr>
          <a:xfrm>
            <a:off x="770000" y="1783550"/>
            <a:ext cx="10408602" cy="2034375"/>
          </a:xfrm>
          <a:prstGeom prst="rect">
            <a:avLst/>
          </a:prstGeom>
          <a:noFill/>
          <a:ln>
            <a:noFill/>
          </a:ln>
        </p:spPr>
      </p:pic>
      <p:sp>
        <p:nvSpPr>
          <p:cNvPr id="203" name="Google Shape;203;p18"/>
          <p:cNvSpPr txBox="1"/>
          <p:nvPr>
            <p:ph idx="1" type="body"/>
          </p:nvPr>
        </p:nvSpPr>
        <p:spPr>
          <a:xfrm>
            <a:off x="1223250" y="4377450"/>
            <a:ext cx="9745500" cy="1240200"/>
          </a:xfrm>
          <a:prstGeom prst="rect">
            <a:avLst/>
          </a:prstGeom>
          <a:noFill/>
          <a:ln>
            <a:noFill/>
          </a:ln>
        </p:spPr>
        <p:txBody>
          <a:bodyPr anchorCtr="0" anchor="t" bIns="45700" lIns="91425" spcFirstLastPara="1" rIns="91425" wrap="square" tIns="45700">
            <a:normAutofit fontScale="85000" lnSpcReduction="20000"/>
          </a:bodyPr>
          <a:lstStyle/>
          <a:p>
            <a:pPr indent="0" lvl="0" marL="457200" marR="0" rtl="0" algn="l">
              <a:lnSpc>
                <a:spcPct val="100000"/>
              </a:lnSpc>
              <a:spcBef>
                <a:spcPts val="0"/>
              </a:spcBef>
              <a:spcAft>
                <a:spcPts val="0"/>
              </a:spcAft>
              <a:buNone/>
            </a:pPr>
            <a:r>
              <a:rPr lang="en-US" sz="2200">
                <a:solidFill>
                  <a:srgbClr val="292929"/>
                </a:solidFill>
              </a:rPr>
              <a:t>We can see that as the flight number has increased, there are fewer and fewer </a:t>
            </a:r>
            <a:r>
              <a:rPr lang="en-US" sz="2200">
                <a:solidFill>
                  <a:srgbClr val="292929"/>
                </a:solidFill>
              </a:rPr>
              <a:t>unsuccessful</a:t>
            </a:r>
            <a:r>
              <a:rPr lang="en-US" sz="2200">
                <a:solidFill>
                  <a:srgbClr val="292929"/>
                </a:solidFill>
              </a:rPr>
              <a:t> </a:t>
            </a:r>
            <a:r>
              <a:rPr lang="en-US" sz="2200">
                <a:solidFill>
                  <a:srgbClr val="292929"/>
                </a:solidFill>
              </a:rPr>
              <a:t>launches</a:t>
            </a:r>
            <a:r>
              <a:rPr lang="en-US" sz="2200">
                <a:solidFill>
                  <a:srgbClr val="292929"/>
                </a:solidFill>
              </a:rPr>
              <a:t>. </a:t>
            </a:r>
            <a:r>
              <a:rPr lang="en-US" sz="2200">
                <a:solidFill>
                  <a:srgbClr val="292929"/>
                </a:solidFill>
              </a:rPr>
              <a:t>This is likely a result of SpaceX’ increase in experience.</a:t>
            </a:r>
            <a:endParaRPr sz="2200">
              <a:solidFill>
                <a:srgbClr val="292929"/>
              </a:solidFill>
            </a:endParaRPr>
          </a:p>
          <a:p>
            <a:pPr indent="0" lvl="0" marL="457200" marR="0" rtl="0" algn="l">
              <a:lnSpc>
                <a:spcPct val="100000"/>
              </a:lnSpc>
              <a:spcBef>
                <a:spcPts val="0"/>
              </a:spcBef>
              <a:spcAft>
                <a:spcPts val="0"/>
              </a:spcAft>
              <a:buNone/>
            </a:pPr>
            <a:r>
              <a:rPr lang="en-US" sz="2200">
                <a:solidFill>
                  <a:srgbClr val="292929"/>
                </a:solidFill>
              </a:rPr>
              <a:t>The first launches were primarily from CCAFS SLC 40</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10" name="Google Shape;210;p19"/>
          <p:cNvPicPr preferRelativeResize="0"/>
          <p:nvPr/>
        </p:nvPicPr>
        <p:blipFill>
          <a:blip r:embed="rId4">
            <a:alphaModFix/>
          </a:blip>
          <a:stretch>
            <a:fillRect/>
          </a:stretch>
        </p:blipFill>
        <p:spPr>
          <a:xfrm>
            <a:off x="152400" y="1240099"/>
            <a:ext cx="11887200" cy="2323378"/>
          </a:xfrm>
          <a:prstGeom prst="rect">
            <a:avLst/>
          </a:prstGeom>
          <a:noFill/>
          <a:ln>
            <a:noFill/>
          </a:ln>
        </p:spPr>
      </p:pic>
      <p:sp>
        <p:nvSpPr>
          <p:cNvPr id="211" name="Google Shape;211;p19"/>
          <p:cNvSpPr txBox="1"/>
          <p:nvPr>
            <p:ph idx="1" type="body"/>
          </p:nvPr>
        </p:nvSpPr>
        <p:spPr>
          <a:xfrm>
            <a:off x="963850" y="4377450"/>
            <a:ext cx="9745500" cy="1240200"/>
          </a:xfrm>
          <a:prstGeom prst="rect">
            <a:avLst/>
          </a:prstGeom>
          <a:noFill/>
          <a:ln>
            <a:noFill/>
          </a:ln>
        </p:spPr>
        <p:txBody>
          <a:bodyPr anchorCtr="0" anchor="t" bIns="45700" lIns="91425" spcFirstLastPara="1" rIns="91425" wrap="square" tIns="45700">
            <a:normAutofit fontScale="85000" lnSpcReduction="20000"/>
          </a:bodyPr>
          <a:lstStyle/>
          <a:p>
            <a:pPr indent="0" lvl="0" marL="457200" marR="0" rtl="0" algn="l">
              <a:lnSpc>
                <a:spcPct val="100000"/>
              </a:lnSpc>
              <a:spcBef>
                <a:spcPts val="0"/>
              </a:spcBef>
              <a:spcAft>
                <a:spcPts val="0"/>
              </a:spcAft>
              <a:buNone/>
            </a:pPr>
            <a:r>
              <a:rPr lang="en-US" sz="2200">
                <a:solidFill>
                  <a:srgbClr val="292929"/>
                </a:solidFill>
              </a:rPr>
              <a:t>We can see that launches from CCAFS SLC 40 have a lower payload mass. This also explains why they were some of the first launches. We can also see that as the payload mass increased, there are are fewer </a:t>
            </a:r>
            <a:r>
              <a:rPr lang="en-US" sz="2200">
                <a:solidFill>
                  <a:srgbClr val="292929"/>
                </a:solidFill>
              </a:rPr>
              <a:t>unsuccessful</a:t>
            </a:r>
            <a:r>
              <a:rPr lang="en-US" sz="2200">
                <a:solidFill>
                  <a:srgbClr val="292929"/>
                </a:solidFill>
              </a:rPr>
              <a:t> launches. We can therefore conclude </a:t>
            </a:r>
            <a:r>
              <a:rPr lang="en-US" sz="2200">
                <a:solidFill>
                  <a:srgbClr val="292929"/>
                </a:solidFill>
              </a:rPr>
              <a:t>that payload mass might be a good predictor of the outcome.</a:t>
            </a:r>
            <a:endParaRPr sz="2200">
              <a:solidFill>
                <a:srgbClr val="292929"/>
              </a:solidFill>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7" name="Google Shape;217;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18" name="Google Shape;218;p20"/>
          <p:cNvPicPr preferRelativeResize="0"/>
          <p:nvPr/>
        </p:nvPicPr>
        <p:blipFill>
          <a:blip r:embed="rId4">
            <a:alphaModFix/>
          </a:blip>
          <a:stretch>
            <a:fillRect/>
          </a:stretch>
        </p:blipFill>
        <p:spPr>
          <a:xfrm>
            <a:off x="1125175" y="1532100"/>
            <a:ext cx="5800725" cy="3145275"/>
          </a:xfrm>
          <a:prstGeom prst="rect">
            <a:avLst/>
          </a:prstGeom>
          <a:noFill/>
          <a:ln>
            <a:noFill/>
          </a:ln>
        </p:spPr>
      </p:pic>
      <p:sp>
        <p:nvSpPr>
          <p:cNvPr id="219" name="Google Shape;219;p20"/>
          <p:cNvSpPr txBox="1"/>
          <p:nvPr>
            <p:ph idx="1" type="body"/>
          </p:nvPr>
        </p:nvSpPr>
        <p:spPr>
          <a:xfrm>
            <a:off x="947650" y="4677375"/>
            <a:ext cx="10515600" cy="1614900"/>
          </a:xfrm>
          <a:prstGeom prst="rect">
            <a:avLst/>
          </a:prstGeom>
          <a:noFill/>
          <a:ln>
            <a:noFill/>
          </a:ln>
        </p:spPr>
        <p:txBody>
          <a:bodyPr anchorCtr="0" anchor="t" bIns="45700" lIns="91425" spcFirstLastPara="1" rIns="91425" wrap="square" tIns="45700">
            <a:normAutofit lnSpcReduction="10000"/>
          </a:bodyPr>
          <a:lstStyle/>
          <a:p>
            <a:pPr indent="0" lvl="0" marL="457200" marR="0" rtl="0" algn="l">
              <a:lnSpc>
                <a:spcPct val="100000"/>
              </a:lnSpc>
              <a:spcBef>
                <a:spcPts val="0"/>
              </a:spcBef>
              <a:spcAft>
                <a:spcPts val="0"/>
              </a:spcAft>
              <a:buNone/>
            </a:pPr>
            <a:r>
              <a:rPr lang="en-US" sz="2200">
                <a:solidFill>
                  <a:srgbClr val="292929"/>
                </a:solidFill>
              </a:rPr>
              <a:t>There seems to be a relationship between Orbit Type and Success Rate, with some orbits being more problematic than others. GTO seems to be a challenge, possibly because the orbit has to match Earth’s rotation and the level of precision required is higher. The same thing with ISS and Low Earth Orbit. </a:t>
            </a:r>
            <a:endParaRPr sz="2200">
              <a:solidFill>
                <a:srgbClr val="292929"/>
              </a:solidFill>
            </a:endParaRPr>
          </a:p>
          <a:p>
            <a:pPr indent="0" lvl="0" marL="457200" marR="0" rtl="0" algn="l">
              <a:lnSpc>
                <a:spcPct val="100000"/>
              </a:lnSpc>
              <a:spcBef>
                <a:spcPts val="0"/>
              </a:spcBef>
              <a:spcAft>
                <a:spcPts val="0"/>
              </a:spcAft>
              <a:buNone/>
            </a:pPr>
            <a:r>
              <a:t/>
            </a:r>
            <a:endParaRPr/>
          </a:p>
        </p:txBody>
      </p:sp>
      <p:pic>
        <p:nvPicPr>
          <p:cNvPr id="220" name="Google Shape;220;p20"/>
          <p:cNvPicPr preferRelativeResize="0"/>
          <p:nvPr/>
        </p:nvPicPr>
        <p:blipFill>
          <a:blip r:embed="rId5">
            <a:alphaModFix/>
          </a:blip>
          <a:stretch>
            <a:fillRect/>
          </a:stretch>
        </p:blipFill>
        <p:spPr>
          <a:xfrm>
            <a:off x="7264750" y="1677849"/>
            <a:ext cx="3899377" cy="25780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27" name="Google Shape;227;p21"/>
          <p:cNvPicPr preferRelativeResize="0"/>
          <p:nvPr/>
        </p:nvPicPr>
        <p:blipFill>
          <a:blip r:embed="rId4">
            <a:alphaModFix/>
          </a:blip>
          <a:stretch>
            <a:fillRect/>
          </a:stretch>
        </p:blipFill>
        <p:spPr>
          <a:xfrm>
            <a:off x="534900" y="1660671"/>
            <a:ext cx="11269598" cy="2201479"/>
          </a:xfrm>
          <a:prstGeom prst="rect">
            <a:avLst/>
          </a:prstGeom>
          <a:noFill/>
          <a:ln>
            <a:noFill/>
          </a:ln>
        </p:spPr>
      </p:pic>
      <p:sp>
        <p:nvSpPr>
          <p:cNvPr id="228" name="Google Shape;228;p21"/>
          <p:cNvSpPr txBox="1"/>
          <p:nvPr>
            <p:ph idx="1" type="body"/>
          </p:nvPr>
        </p:nvSpPr>
        <p:spPr>
          <a:xfrm>
            <a:off x="963850" y="4377450"/>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We can see that launches are </a:t>
            </a:r>
            <a:r>
              <a:rPr lang="en-US" sz="2200">
                <a:solidFill>
                  <a:srgbClr val="292929"/>
                </a:solidFill>
              </a:rPr>
              <a:t>concentrated</a:t>
            </a:r>
            <a:r>
              <a:rPr lang="en-US" sz="2200">
                <a:solidFill>
                  <a:srgbClr val="292929"/>
                </a:solidFill>
              </a:rPr>
              <a:t> towards certain orbits and that certain orbits are used more with more recent flights.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35" name="Google Shape;235;p22"/>
          <p:cNvPicPr preferRelativeResize="0"/>
          <p:nvPr/>
        </p:nvPicPr>
        <p:blipFill>
          <a:blip r:embed="rId4">
            <a:alphaModFix/>
          </a:blip>
          <a:stretch>
            <a:fillRect/>
          </a:stretch>
        </p:blipFill>
        <p:spPr>
          <a:xfrm>
            <a:off x="152400" y="1685949"/>
            <a:ext cx="11887200" cy="2322121"/>
          </a:xfrm>
          <a:prstGeom prst="rect">
            <a:avLst/>
          </a:prstGeom>
          <a:noFill/>
          <a:ln>
            <a:noFill/>
          </a:ln>
        </p:spPr>
      </p:pic>
      <p:sp>
        <p:nvSpPr>
          <p:cNvPr id="236" name="Google Shape;236;p22"/>
          <p:cNvSpPr txBox="1"/>
          <p:nvPr>
            <p:ph idx="1" type="body"/>
          </p:nvPr>
        </p:nvSpPr>
        <p:spPr>
          <a:xfrm>
            <a:off x="952300" y="4329975"/>
            <a:ext cx="9745500" cy="1695600"/>
          </a:xfrm>
          <a:prstGeom prst="rect">
            <a:avLst/>
          </a:prstGeom>
          <a:noFill/>
          <a:ln>
            <a:noFill/>
          </a:ln>
        </p:spPr>
        <p:txBody>
          <a:bodyPr anchorCtr="0" anchor="t" bIns="45700" lIns="91425" spcFirstLastPara="1" rIns="91425" wrap="square" tIns="45700">
            <a:normAutofit fontScale="85000" lnSpcReduction="10000"/>
          </a:bodyPr>
          <a:lstStyle/>
          <a:p>
            <a:pPr indent="0" lvl="0" marL="457200" marR="0" rtl="0" algn="l">
              <a:lnSpc>
                <a:spcPct val="100000"/>
              </a:lnSpc>
              <a:spcBef>
                <a:spcPts val="0"/>
              </a:spcBef>
              <a:spcAft>
                <a:spcPts val="0"/>
              </a:spcAft>
              <a:buNone/>
            </a:pPr>
            <a:r>
              <a:rPr lang="en-US" sz="2200">
                <a:solidFill>
                  <a:srgbClr val="292929"/>
                </a:solidFill>
              </a:rPr>
              <a:t>Here we can see that the number of launches by orbit type is very different, with most </a:t>
            </a:r>
            <a:r>
              <a:rPr lang="en-US" sz="2200">
                <a:solidFill>
                  <a:srgbClr val="292929"/>
                </a:solidFill>
              </a:rPr>
              <a:t>launches</a:t>
            </a:r>
            <a:r>
              <a:rPr lang="en-US" sz="2200">
                <a:solidFill>
                  <a:srgbClr val="292929"/>
                </a:solidFill>
              </a:rPr>
              <a:t> concentrated towards ISS and GTO. The number of </a:t>
            </a:r>
            <a:r>
              <a:rPr lang="en-US" sz="2200">
                <a:solidFill>
                  <a:srgbClr val="292929"/>
                </a:solidFill>
              </a:rPr>
              <a:t>launches</a:t>
            </a:r>
            <a:r>
              <a:rPr lang="en-US" sz="2200">
                <a:solidFill>
                  <a:srgbClr val="292929"/>
                </a:solidFill>
              </a:rPr>
              <a:t> in the other categories is possibly too low for us to calculate a reliable success rate. We can also notice that SSO launches have been </a:t>
            </a:r>
            <a:r>
              <a:rPr lang="en-US" sz="2200">
                <a:solidFill>
                  <a:srgbClr val="292929"/>
                </a:solidFill>
              </a:rPr>
              <a:t>successful</a:t>
            </a:r>
            <a:r>
              <a:rPr lang="en-US" sz="2200">
                <a:solidFill>
                  <a:srgbClr val="292929"/>
                </a:solidFill>
              </a:rPr>
              <a:t> even though payload mass is lower. We can conclude that Orbit Type is also a factor to consider.</a:t>
            </a:r>
            <a:endParaRPr sz="2200">
              <a:solidFill>
                <a:srgbClr val="292929"/>
              </a:solidFill>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 name="Google Shape;24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43" name="Google Shape;243;p23"/>
          <p:cNvPicPr preferRelativeResize="0"/>
          <p:nvPr/>
        </p:nvPicPr>
        <p:blipFill>
          <a:blip r:embed="rId4">
            <a:alphaModFix/>
          </a:blip>
          <a:stretch>
            <a:fillRect/>
          </a:stretch>
        </p:blipFill>
        <p:spPr>
          <a:xfrm>
            <a:off x="922500" y="1564350"/>
            <a:ext cx="6470524" cy="3653763"/>
          </a:xfrm>
          <a:prstGeom prst="rect">
            <a:avLst/>
          </a:prstGeom>
          <a:noFill/>
          <a:ln>
            <a:noFill/>
          </a:ln>
        </p:spPr>
      </p:pic>
      <p:sp>
        <p:nvSpPr>
          <p:cNvPr id="244" name="Google Shape;244;p23"/>
          <p:cNvSpPr txBox="1"/>
          <p:nvPr>
            <p:ph idx="1" type="body"/>
          </p:nvPr>
        </p:nvSpPr>
        <p:spPr>
          <a:xfrm>
            <a:off x="648400" y="5668050"/>
            <a:ext cx="9745500" cy="614400"/>
          </a:xfrm>
          <a:prstGeom prst="rect">
            <a:avLst/>
          </a:prstGeom>
          <a:noFill/>
          <a:ln>
            <a:noFill/>
          </a:ln>
        </p:spPr>
        <p:txBody>
          <a:bodyPr anchorCtr="0" anchor="t" bIns="45700" lIns="91425" spcFirstLastPara="1" rIns="91425" wrap="square" tIns="45700">
            <a:normAutofit fontScale="92500" lnSpcReduction="20000"/>
          </a:bodyPr>
          <a:lstStyle/>
          <a:p>
            <a:pPr indent="0" lvl="0" marL="457200" marR="0" rtl="0" algn="l">
              <a:lnSpc>
                <a:spcPct val="100000"/>
              </a:lnSpc>
              <a:spcBef>
                <a:spcPts val="0"/>
              </a:spcBef>
              <a:spcAft>
                <a:spcPts val="0"/>
              </a:spcAft>
              <a:buNone/>
            </a:pPr>
            <a:r>
              <a:rPr lang="en-US" sz="2200">
                <a:solidFill>
                  <a:srgbClr val="292929"/>
                </a:solidFill>
              </a:rPr>
              <a:t>We can see that the success rate has been on an increasing trend, exceeding 80% in the last years. This is a result of SpaceX increase in experience.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51" name="Google Shape;251;p24"/>
          <p:cNvPicPr preferRelativeResize="0"/>
          <p:nvPr/>
        </p:nvPicPr>
        <p:blipFill>
          <a:blip r:embed="rId4">
            <a:alphaModFix/>
          </a:blip>
          <a:stretch>
            <a:fillRect/>
          </a:stretch>
        </p:blipFill>
        <p:spPr>
          <a:xfrm>
            <a:off x="730875" y="1612975"/>
            <a:ext cx="10593848" cy="2891576"/>
          </a:xfrm>
          <a:prstGeom prst="rect">
            <a:avLst/>
          </a:prstGeom>
          <a:noFill/>
          <a:ln>
            <a:noFill/>
          </a:ln>
        </p:spPr>
      </p:pic>
      <p:sp>
        <p:nvSpPr>
          <p:cNvPr id="252" name="Google Shape;252;p24"/>
          <p:cNvSpPr txBox="1"/>
          <p:nvPr>
            <p:ph idx="1" type="body"/>
          </p:nvPr>
        </p:nvSpPr>
        <p:spPr>
          <a:xfrm>
            <a:off x="919950" y="4737475"/>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We can see that all Falcon 9 launches have been initiated from only 4 distinct launch sites.</a:t>
            </a:r>
            <a:endParaRPr sz="2200">
              <a:solidFill>
                <a:srgbClr val="292929"/>
              </a:solidFill>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8" name="Google Shape;258;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59" name="Google Shape;259;p25"/>
          <p:cNvPicPr preferRelativeResize="0"/>
          <p:nvPr/>
        </p:nvPicPr>
        <p:blipFill>
          <a:blip r:embed="rId4">
            <a:alphaModFix/>
          </a:blip>
          <a:stretch>
            <a:fillRect/>
          </a:stretch>
        </p:blipFill>
        <p:spPr>
          <a:xfrm>
            <a:off x="1159100" y="1472325"/>
            <a:ext cx="9395727" cy="3546325"/>
          </a:xfrm>
          <a:prstGeom prst="rect">
            <a:avLst/>
          </a:prstGeom>
          <a:noFill/>
          <a:ln>
            <a:noFill/>
          </a:ln>
        </p:spPr>
      </p:pic>
      <p:sp>
        <p:nvSpPr>
          <p:cNvPr id="260" name="Google Shape;260;p25"/>
          <p:cNvSpPr txBox="1"/>
          <p:nvPr>
            <p:ph idx="1" type="body"/>
          </p:nvPr>
        </p:nvSpPr>
        <p:spPr>
          <a:xfrm>
            <a:off x="984213" y="5246775"/>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The records show an increase in payload as the date increased as well. The initial missions from CCAFS LC-40 were all </a:t>
            </a:r>
            <a:r>
              <a:rPr lang="en-US" sz="2200">
                <a:solidFill>
                  <a:srgbClr val="292929"/>
                </a:solidFill>
              </a:rPr>
              <a:t>successful</a:t>
            </a:r>
            <a:r>
              <a:rPr lang="en-US" sz="2200">
                <a:solidFill>
                  <a:srgbClr val="292929"/>
                </a:solidFill>
              </a:rPr>
              <a:t>.</a:t>
            </a:r>
            <a:endParaRPr sz="2200">
              <a:solidFill>
                <a:srgbClr val="292929"/>
              </a:solidFill>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67" name="Google Shape;267;p26"/>
          <p:cNvPicPr preferRelativeResize="0"/>
          <p:nvPr/>
        </p:nvPicPr>
        <p:blipFill>
          <a:blip r:embed="rId4">
            <a:alphaModFix/>
          </a:blip>
          <a:stretch>
            <a:fillRect/>
          </a:stretch>
        </p:blipFill>
        <p:spPr>
          <a:xfrm>
            <a:off x="1457650" y="1927775"/>
            <a:ext cx="8421023" cy="1788625"/>
          </a:xfrm>
          <a:prstGeom prst="rect">
            <a:avLst/>
          </a:prstGeom>
          <a:noFill/>
          <a:ln>
            <a:noFill/>
          </a:ln>
        </p:spPr>
      </p:pic>
      <p:sp>
        <p:nvSpPr>
          <p:cNvPr id="268" name="Google Shape;268;p26"/>
          <p:cNvSpPr txBox="1"/>
          <p:nvPr>
            <p:ph idx="1" type="body"/>
          </p:nvPr>
        </p:nvSpPr>
        <p:spPr>
          <a:xfrm>
            <a:off x="966638" y="4175500"/>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The total payload mass carried by boosters launched by NASA has been an impressive 45 tones.</a:t>
            </a:r>
            <a:endParaRPr sz="2200">
              <a:solidFill>
                <a:srgbClr val="292929"/>
              </a:solidFill>
            </a:endParaRPr>
          </a:p>
          <a:p>
            <a:pPr indent="0" lvl="0" marL="457200" marR="0" rtl="0" algn="l">
              <a:lnSpc>
                <a:spcPct val="1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75" name="Google Shape;275;p27"/>
          <p:cNvPicPr preferRelativeResize="0"/>
          <p:nvPr/>
        </p:nvPicPr>
        <p:blipFill>
          <a:blip r:embed="rId4">
            <a:alphaModFix/>
          </a:blip>
          <a:stretch>
            <a:fillRect/>
          </a:stretch>
        </p:blipFill>
        <p:spPr>
          <a:xfrm>
            <a:off x="895650" y="1656652"/>
            <a:ext cx="9821123" cy="2172350"/>
          </a:xfrm>
          <a:prstGeom prst="rect">
            <a:avLst/>
          </a:prstGeom>
          <a:noFill/>
          <a:ln>
            <a:noFill/>
          </a:ln>
        </p:spPr>
      </p:pic>
      <p:sp>
        <p:nvSpPr>
          <p:cNvPr id="276" name="Google Shape;276;p27"/>
          <p:cNvSpPr txBox="1"/>
          <p:nvPr>
            <p:ph idx="1" type="body"/>
          </p:nvPr>
        </p:nvSpPr>
        <p:spPr>
          <a:xfrm>
            <a:off x="895638" y="4397950"/>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rPr lang="en-US" sz="2200">
                <a:solidFill>
                  <a:srgbClr val="292929"/>
                </a:solidFill>
              </a:rPr>
              <a:t>The average mass carried by F9 v1.1 booster is 2.5 tonnes, placing it on the lower side of payload mass.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83" name="Google Shape;283;p28"/>
          <p:cNvPicPr preferRelativeResize="0"/>
          <p:nvPr/>
        </p:nvPicPr>
        <p:blipFill>
          <a:blip r:embed="rId4">
            <a:alphaModFix/>
          </a:blip>
          <a:stretch>
            <a:fillRect/>
          </a:stretch>
        </p:blipFill>
        <p:spPr>
          <a:xfrm>
            <a:off x="819775" y="1433275"/>
            <a:ext cx="7416852" cy="3860524"/>
          </a:xfrm>
          <a:prstGeom prst="rect">
            <a:avLst/>
          </a:prstGeom>
          <a:noFill/>
          <a:ln>
            <a:noFill/>
          </a:ln>
        </p:spPr>
      </p:pic>
      <p:sp>
        <p:nvSpPr>
          <p:cNvPr id="284" name="Google Shape;284;p28"/>
          <p:cNvSpPr txBox="1"/>
          <p:nvPr>
            <p:ph idx="1" type="body"/>
          </p:nvPr>
        </p:nvSpPr>
        <p:spPr>
          <a:xfrm>
            <a:off x="819763" y="5425325"/>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90000"/>
              </a:lnSpc>
              <a:spcBef>
                <a:spcPts val="0"/>
              </a:spcBef>
              <a:spcAft>
                <a:spcPts val="0"/>
              </a:spcAft>
              <a:buNone/>
            </a:pPr>
            <a:r>
              <a:rPr lang="en-US" sz="2000">
                <a:solidFill>
                  <a:srgbClr val="292929"/>
                </a:solidFill>
              </a:rPr>
              <a:t>The first </a:t>
            </a:r>
            <a:r>
              <a:rPr lang="en-US" sz="2000">
                <a:solidFill>
                  <a:srgbClr val="292929"/>
                </a:solidFill>
              </a:rPr>
              <a:t>successful</a:t>
            </a:r>
            <a:r>
              <a:rPr lang="en-US" sz="2000">
                <a:solidFill>
                  <a:srgbClr val="292929"/>
                </a:solidFill>
              </a:rPr>
              <a:t> landing outcome in ground pad was achieved on Dec 22, 2015</a:t>
            </a:r>
            <a:endParaRPr sz="2000">
              <a:solidFill>
                <a:srgbClr val="292929"/>
              </a:solidFill>
            </a:endParaRPr>
          </a:p>
          <a:p>
            <a:pPr indent="0" lvl="0" marL="457200" marR="0" rtl="0" algn="l">
              <a:lnSpc>
                <a:spcPct val="90000"/>
              </a:lnSpc>
              <a:spcBef>
                <a:spcPts val="0"/>
              </a:spcBef>
              <a:spcAft>
                <a:spcPts val="0"/>
              </a:spcAft>
              <a:buNone/>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91" name="Google Shape;291;p29"/>
          <p:cNvPicPr preferRelativeResize="0"/>
          <p:nvPr/>
        </p:nvPicPr>
        <p:blipFill>
          <a:blip r:embed="rId4">
            <a:alphaModFix/>
          </a:blip>
          <a:stretch>
            <a:fillRect/>
          </a:stretch>
        </p:blipFill>
        <p:spPr>
          <a:xfrm>
            <a:off x="1106400" y="1580450"/>
            <a:ext cx="9334252" cy="2921526"/>
          </a:xfrm>
          <a:prstGeom prst="rect">
            <a:avLst/>
          </a:prstGeom>
          <a:noFill/>
          <a:ln>
            <a:noFill/>
          </a:ln>
        </p:spPr>
      </p:pic>
      <p:sp>
        <p:nvSpPr>
          <p:cNvPr id="292" name="Google Shape;292;p29"/>
          <p:cNvSpPr txBox="1"/>
          <p:nvPr>
            <p:ph idx="1" type="body"/>
          </p:nvPr>
        </p:nvSpPr>
        <p:spPr>
          <a:xfrm>
            <a:off x="769988" y="4916025"/>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90000"/>
              </a:lnSpc>
              <a:spcBef>
                <a:spcPts val="0"/>
              </a:spcBef>
              <a:spcAft>
                <a:spcPts val="0"/>
              </a:spcAft>
              <a:buNone/>
            </a:pPr>
            <a:r>
              <a:rPr lang="en-US" sz="2000">
                <a:solidFill>
                  <a:srgbClr val="292929"/>
                </a:solidFill>
              </a:rPr>
              <a:t>There were only 4 launches which had a </a:t>
            </a:r>
            <a:r>
              <a:rPr lang="en-US" sz="2000">
                <a:solidFill>
                  <a:srgbClr val="292929"/>
                </a:solidFill>
              </a:rPr>
              <a:t>successful</a:t>
            </a:r>
            <a:r>
              <a:rPr lang="en-US" sz="2000">
                <a:solidFill>
                  <a:srgbClr val="292929"/>
                </a:solidFill>
              </a:rPr>
              <a:t> landing outcome in drone ship with a payload mass between 4000 and 6000. They are all of type F9 FT.</a:t>
            </a:r>
            <a:endParaRPr sz="2000">
              <a:solidFill>
                <a:srgbClr val="292929"/>
              </a:solidFill>
            </a:endParaRPr>
          </a:p>
          <a:p>
            <a:pPr indent="0" lvl="0" marL="457200" marR="0" rtl="0" algn="l">
              <a:lnSpc>
                <a:spcPct val="90000"/>
              </a:lnSpc>
              <a:spcBef>
                <a:spcPts val="0"/>
              </a:spcBef>
              <a:spcAft>
                <a:spcPts val="0"/>
              </a:spcAft>
              <a:buNone/>
            </a:pPr>
            <a:r>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299" name="Google Shape;299;p30"/>
          <p:cNvPicPr preferRelativeResize="0"/>
          <p:nvPr/>
        </p:nvPicPr>
        <p:blipFill>
          <a:blip r:embed="rId4">
            <a:alphaModFix/>
          </a:blip>
          <a:stretch>
            <a:fillRect/>
          </a:stretch>
        </p:blipFill>
        <p:spPr>
          <a:xfrm>
            <a:off x="588350" y="1490874"/>
            <a:ext cx="9756524" cy="2515350"/>
          </a:xfrm>
          <a:prstGeom prst="rect">
            <a:avLst/>
          </a:prstGeom>
          <a:noFill/>
          <a:ln>
            <a:noFill/>
          </a:ln>
        </p:spPr>
      </p:pic>
      <p:sp>
        <p:nvSpPr>
          <p:cNvPr id="300" name="Google Shape;300;p30"/>
          <p:cNvSpPr txBox="1"/>
          <p:nvPr>
            <p:ph idx="1" type="body"/>
          </p:nvPr>
        </p:nvSpPr>
        <p:spPr>
          <a:xfrm>
            <a:off x="638288" y="4494525"/>
            <a:ext cx="9745500" cy="1240200"/>
          </a:xfrm>
          <a:prstGeom prst="rect">
            <a:avLst/>
          </a:prstGeom>
          <a:noFill/>
          <a:ln>
            <a:noFill/>
          </a:ln>
        </p:spPr>
        <p:txBody>
          <a:bodyPr anchorCtr="0" anchor="t" bIns="45700" lIns="91425" spcFirstLastPara="1" rIns="91425" wrap="square" tIns="45700">
            <a:normAutofit/>
          </a:bodyPr>
          <a:lstStyle/>
          <a:p>
            <a:pPr indent="0" lvl="0" marL="457200" marR="0" rtl="0" algn="l">
              <a:lnSpc>
                <a:spcPct val="90000"/>
              </a:lnSpc>
              <a:spcBef>
                <a:spcPts val="0"/>
              </a:spcBef>
              <a:spcAft>
                <a:spcPts val="0"/>
              </a:spcAft>
              <a:buNone/>
            </a:pPr>
            <a:r>
              <a:rPr lang="en-US" sz="2000">
                <a:solidFill>
                  <a:srgbClr val="292929"/>
                </a:solidFill>
              </a:rPr>
              <a:t>From the </a:t>
            </a:r>
            <a:r>
              <a:rPr lang="en-US" sz="2000">
                <a:solidFill>
                  <a:srgbClr val="292929"/>
                </a:solidFill>
              </a:rPr>
              <a:t>perspective of mission outcome, we can see that the vast majority were successful. We can conclude that it is a rare event for the payload to be lost, even if the landing of the first stage is unsuccessful.</a:t>
            </a:r>
            <a:endParaRPr sz="2000">
              <a:solidFill>
                <a:srgbClr val="292929"/>
              </a:solidFill>
            </a:endParaRPr>
          </a:p>
          <a:p>
            <a:pPr indent="0" lvl="0" marL="457200" marR="0" rtl="0" algn="l">
              <a:lnSpc>
                <a:spcPct val="90000"/>
              </a:lnSpc>
              <a:spcBef>
                <a:spcPts val="0"/>
              </a:spcBef>
              <a:spcAft>
                <a:spcPts val="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837325" y="1777075"/>
            <a:ext cx="10041600" cy="3957000"/>
          </a:xfrm>
          <a:prstGeom prst="rect">
            <a:avLst/>
          </a:prstGeom>
          <a:noFill/>
          <a:ln>
            <a:noFill/>
          </a:ln>
        </p:spPr>
        <p:txBody>
          <a:bodyPr anchorCtr="0" anchor="t" bIns="45700" lIns="91425" spcFirstLastPara="1" rIns="91425" wrap="square" tIns="45700">
            <a:normAutofit/>
          </a:bodyPr>
          <a:lstStyle/>
          <a:p>
            <a:pPr indent="-194151" lvl="0" marL="228600" marR="0" rtl="0" algn="l">
              <a:lnSpc>
                <a:spcPct val="100000"/>
              </a:lnSpc>
              <a:spcBef>
                <a:spcPts val="0"/>
              </a:spcBef>
              <a:spcAft>
                <a:spcPts val="0"/>
              </a:spcAft>
              <a:buClr>
                <a:srgbClr val="292929"/>
              </a:buClr>
              <a:buSzPts val="1658"/>
              <a:buFont typeface="Arial"/>
              <a:buChar char="•"/>
            </a:pPr>
            <a:r>
              <a:rPr lang="en-US" sz="1657">
                <a:solidFill>
                  <a:srgbClr val="292929"/>
                </a:solidFill>
              </a:rPr>
              <a:t>We have collected data from </a:t>
            </a:r>
            <a:r>
              <a:rPr lang="en-US" sz="1657">
                <a:solidFill>
                  <a:srgbClr val="292929"/>
                </a:solidFill>
              </a:rPr>
              <a:t>previous</a:t>
            </a:r>
            <a:r>
              <a:rPr lang="en-US" sz="1657">
                <a:solidFill>
                  <a:srgbClr val="292929"/>
                </a:solidFill>
              </a:rPr>
              <a:t> Falcon 9 launches, filled in missing data points and analyzed the relationship between the different variables in order to be able to make predictions</a:t>
            </a:r>
            <a:endParaRPr sz="1657">
              <a:solidFill>
                <a:srgbClr val="292929"/>
              </a:solidFill>
            </a:endParaRPr>
          </a:p>
          <a:p>
            <a:pPr indent="-194151" lvl="0" marL="228600" marR="0" rtl="0" algn="l">
              <a:lnSpc>
                <a:spcPct val="100000"/>
              </a:lnSpc>
              <a:spcBef>
                <a:spcPts val="0"/>
              </a:spcBef>
              <a:spcAft>
                <a:spcPts val="0"/>
              </a:spcAft>
              <a:buClr>
                <a:srgbClr val="292929"/>
              </a:buClr>
              <a:buSzPts val="1658"/>
              <a:buChar char="•"/>
            </a:pPr>
            <a:r>
              <a:rPr lang="en-US" sz="1657">
                <a:solidFill>
                  <a:srgbClr val="292929"/>
                </a:solidFill>
              </a:rPr>
              <a:t>Falcon 9 first stage launches </a:t>
            </a:r>
            <a:r>
              <a:rPr lang="en-US" sz="1657">
                <a:solidFill>
                  <a:srgbClr val="292929"/>
                </a:solidFill>
              </a:rPr>
              <a:t>have been initiated from 4 different sites, all close to the shore.</a:t>
            </a:r>
            <a:endParaRPr sz="1657">
              <a:solidFill>
                <a:srgbClr val="292929"/>
              </a:solidFill>
            </a:endParaRPr>
          </a:p>
          <a:p>
            <a:pPr indent="-194151" lvl="0" marL="228600" marR="0" rtl="0" algn="l">
              <a:lnSpc>
                <a:spcPct val="100000"/>
              </a:lnSpc>
              <a:spcBef>
                <a:spcPts val="0"/>
              </a:spcBef>
              <a:spcAft>
                <a:spcPts val="0"/>
              </a:spcAft>
              <a:buClr>
                <a:srgbClr val="292929"/>
              </a:buClr>
              <a:buSzPts val="1658"/>
              <a:buChar char="•"/>
            </a:pPr>
            <a:r>
              <a:rPr lang="en-US" sz="1657">
                <a:solidFill>
                  <a:srgbClr val="292929"/>
                </a:solidFill>
              </a:rPr>
              <a:t>The success rate has been on an increasing trend since 2010 and now exceeds 80%.</a:t>
            </a:r>
            <a:endParaRPr sz="1657">
              <a:solidFill>
                <a:srgbClr val="292929"/>
              </a:solidFill>
            </a:endParaRPr>
          </a:p>
          <a:p>
            <a:pPr indent="-194151" lvl="0" marL="228600" marR="0" rtl="0" algn="l">
              <a:lnSpc>
                <a:spcPct val="100000"/>
              </a:lnSpc>
              <a:spcBef>
                <a:spcPts val="0"/>
              </a:spcBef>
              <a:spcAft>
                <a:spcPts val="0"/>
              </a:spcAft>
              <a:buClr>
                <a:srgbClr val="292929"/>
              </a:buClr>
              <a:buSzPts val="1658"/>
              <a:buChar char="•"/>
            </a:pPr>
            <a:r>
              <a:rPr lang="en-US" sz="1657">
                <a:solidFill>
                  <a:srgbClr val="292929"/>
                </a:solidFill>
              </a:rPr>
              <a:t>Even if the stage 1 landing is unsuccessful, it is very rare for the payload to be lost, the mission is still successful in the vast majority of cases</a:t>
            </a:r>
            <a:endParaRPr sz="1657">
              <a:solidFill>
                <a:srgbClr val="292929"/>
              </a:solidFill>
            </a:endParaRPr>
          </a:p>
          <a:p>
            <a:pPr indent="-194151" lvl="0" marL="228600" marR="0" rtl="0" algn="l">
              <a:lnSpc>
                <a:spcPct val="100000"/>
              </a:lnSpc>
              <a:spcBef>
                <a:spcPts val="1400"/>
              </a:spcBef>
              <a:spcAft>
                <a:spcPts val="0"/>
              </a:spcAft>
              <a:buClr>
                <a:srgbClr val="292929"/>
              </a:buClr>
              <a:buSzPts val="1658"/>
              <a:buFont typeface="Arial"/>
              <a:buChar char="•"/>
            </a:pPr>
            <a:r>
              <a:rPr lang="en-US" sz="1657">
                <a:solidFill>
                  <a:srgbClr val="292929"/>
                </a:solidFill>
              </a:rPr>
              <a:t>Using machine </a:t>
            </a:r>
            <a:r>
              <a:rPr lang="en-US" sz="1657">
                <a:solidFill>
                  <a:srgbClr val="292929"/>
                </a:solidFill>
              </a:rPr>
              <a:t>learning</a:t>
            </a:r>
            <a:r>
              <a:rPr lang="en-US" sz="1657">
                <a:solidFill>
                  <a:srgbClr val="292929"/>
                </a:solidFill>
              </a:rPr>
              <a:t>, we can predict with an accuracy of more than 80% if a first stage </a:t>
            </a:r>
            <a:r>
              <a:rPr lang="en-US" sz="1657">
                <a:solidFill>
                  <a:srgbClr val="292929"/>
                </a:solidFill>
              </a:rPr>
              <a:t>launch</a:t>
            </a:r>
            <a:r>
              <a:rPr lang="en-US" sz="1657">
                <a:solidFill>
                  <a:srgbClr val="292929"/>
                </a:solidFill>
              </a:rPr>
              <a:t> will be successful based on the following features  ‘FlightNumber', 'PayloadMass', 'Orbit', 'LaunchSite', 'Flights', 'GridFins', 'Reused', 'Legs', 'LandingPad', 'Block', 'ReusedCount', 'Serial'. The most importan features appear to be Flight Number, Payload Mass, and Orbit Type.</a:t>
            </a:r>
            <a:endParaRPr sz="1657">
              <a:solidFill>
                <a:srgbClr val="292929"/>
              </a:solidFill>
            </a:endParaRPr>
          </a:p>
          <a:p>
            <a:pPr indent="-194151" lvl="0" marL="228600" marR="0" rtl="0" algn="l">
              <a:lnSpc>
                <a:spcPct val="100000"/>
              </a:lnSpc>
              <a:spcBef>
                <a:spcPts val="1400"/>
              </a:spcBef>
              <a:spcAft>
                <a:spcPts val="0"/>
              </a:spcAft>
              <a:buClr>
                <a:srgbClr val="292929"/>
              </a:buClr>
              <a:buSzPts val="1658"/>
              <a:buFont typeface="Arial"/>
              <a:buChar char="•"/>
            </a:pPr>
            <a:r>
              <a:rPr lang="en-US" sz="1657">
                <a:solidFill>
                  <a:srgbClr val="292929"/>
                </a:solidFill>
              </a:rPr>
              <a:t>Decision Tree shows the highest accuracy on the training data (87%) but there is no difference between the models on the test data (83%). This is most likely due to the small number of records in the test section (18). With more data, we could likely improve the accuracy.</a:t>
            </a:r>
            <a:endParaRPr sz="1657">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6" name="Google Shape;306;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07" name="Google Shape;307;p31"/>
          <p:cNvPicPr preferRelativeResize="0"/>
          <p:nvPr/>
        </p:nvPicPr>
        <p:blipFill>
          <a:blip r:embed="rId4">
            <a:alphaModFix/>
          </a:blip>
          <a:stretch>
            <a:fillRect/>
          </a:stretch>
        </p:blipFill>
        <p:spPr>
          <a:xfrm>
            <a:off x="205100" y="1482675"/>
            <a:ext cx="7065600" cy="3892649"/>
          </a:xfrm>
          <a:prstGeom prst="rect">
            <a:avLst/>
          </a:prstGeom>
          <a:noFill/>
          <a:ln>
            <a:noFill/>
          </a:ln>
        </p:spPr>
      </p:pic>
      <p:sp>
        <p:nvSpPr>
          <p:cNvPr id="308" name="Google Shape;308;p31"/>
          <p:cNvSpPr txBox="1"/>
          <p:nvPr>
            <p:ph idx="1" type="body"/>
          </p:nvPr>
        </p:nvSpPr>
        <p:spPr>
          <a:xfrm>
            <a:off x="570750" y="5539475"/>
            <a:ext cx="9676800" cy="7917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1800">
                <a:solidFill>
                  <a:srgbClr val="292929"/>
                </a:solidFill>
              </a:rPr>
              <a:t>The </a:t>
            </a:r>
            <a:r>
              <a:rPr lang="en-US" sz="1800">
                <a:solidFill>
                  <a:srgbClr val="292929"/>
                </a:solidFill>
              </a:rPr>
              <a:t>maximum payload is 15,600 kg, carried by F9 B5 boosters and the landing outcome was unsuccessful in only 2 cases.</a:t>
            </a:r>
            <a:endParaRPr sz="1800">
              <a:solidFill>
                <a:srgbClr val="292929"/>
              </a:solidFill>
            </a:endParaRPr>
          </a:p>
          <a:p>
            <a:pPr indent="0" lvl="0" marL="457200" marR="0" rtl="0" algn="l">
              <a:lnSpc>
                <a:spcPct val="90000"/>
              </a:lnSpc>
              <a:spcBef>
                <a:spcPts val="0"/>
              </a:spcBef>
              <a:spcAft>
                <a:spcPts val="0"/>
              </a:spcAft>
              <a:buNone/>
            </a:pPr>
            <a:r>
              <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15" name="Google Shape;315;p32"/>
          <p:cNvPicPr preferRelativeResize="0"/>
          <p:nvPr/>
        </p:nvPicPr>
        <p:blipFill>
          <a:blip r:embed="rId4">
            <a:alphaModFix/>
          </a:blip>
          <a:stretch>
            <a:fillRect/>
          </a:stretch>
        </p:blipFill>
        <p:spPr>
          <a:xfrm>
            <a:off x="316125" y="1476549"/>
            <a:ext cx="10558725" cy="2521125"/>
          </a:xfrm>
          <a:prstGeom prst="rect">
            <a:avLst/>
          </a:prstGeom>
          <a:noFill/>
          <a:ln>
            <a:noFill/>
          </a:ln>
        </p:spPr>
      </p:pic>
      <p:sp>
        <p:nvSpPr>
          <p:cNvPr id="316" name="Google Shape;316;p32"/>
          <p:cNvSpPr txBox="1"/>
          <p:nvPr>
            <p:ph idx="1" type="body"/>
          </p:nvPr>
        </p:nvSpPr>
        <p:spPr>
          <a:xfrm>
            <a:off x="544425" y="4608700"/>
            <a:ext cx="10291500" cy="10551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90000"/>
              </a:lnSpc>
              <a:spcBef>
                <a:spcPts val="0"/>
              </a:spcBef>
              <a:spcAft>
                <a:spcPts val="0"/>
              </a:spcAft>
              <a:buNone/>
            </a:pPr>
            <a:r>
              <a:rPr lang="en-US" sz="1800">
                <a:solidFill>
                  <a:srgbClr val="292929"/>
                </a:solidFill>
              </a:rPr>
              <a:t>There were 2 cases where the landing outcome was a failure in drone ship in 2015. Both of them are for F9 v1.1 boosters. </a:t>
            </a:r>
            <a:r>
              <a:rPr lang="en-US" sz="1800">
                <a:solidFill>
                  <a:srgbClr val="292929"/>
                </a:solidFill>
              </a:rPr>
              <a:t>Connecting</a:t>
            </a:r>
            <a:r>
              <a:rPr lang="en-US" sz="1800">
                <a:solidFill>
                  <a:srgbClr val="292929"/>
                </a:solidFill>
              </a:rPr>
              <a:t> this with an earlier observation that the average payload is 2.5 tonnes for this type of booster, we can conclude that the booster type may also be a good predictor for outcome.</a:t>
            </a:r>
            <a:endParaRPr sz="1800">
              <a:solidFill>
                <a:srgbClr val="292929"/>
              </a:solidFill>
            </a:endParaRPr>
          </a:p>
          <a:p>
            <a:pPr indent="0" lvl="0" marL="457200" marR="0" rtl="0" algn="l">
              <a:lnSpc>
                <a:spcPct val="90000"/>
              </a:lnSpc>
              <a:spcBef>
                <a:spcPts val="0"/>
              </a:spcBef>
              <a:spcAft>
                <a:spcPts val="0"/>
              </a:spcAft>
              <a:buNone/>
            </a:pPr>
            <a:r>
              <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2" name="Google Shape;322;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23" name="Google Shape;323;p33"/>
          <p:cNvPicPr preferRelativeResize="0"/>
          <p:nvPr/>
        </p:nvPicPr>
        <p:blipFill>
          <a:blip r:embed="rId4">
            <a:alphaModFix/>
          </a:blip>
          <a:stretch>
            <a:fillRect/>
          </a:stretch>
        </p:blipFill>
        <p:spPr>
          <a:xfrm>
            <a:off x="860550" y="1507800"/>
            <a:ext cx="9307924" cy="3404124"/>
          </a:xfrm>
          <a:prstGeom prst="rect">
            <a:avLst/>
          </a:prstGeom>
          <a:noFill/>
          <a:ln>
            <a:noFill/>
          </a:ln>
        </p:spPr>
      </p:pic>
      <p:sp>
        <p:nvSpPr>
          <p:cNvPr id="324" name="Google Shape;324;p33"/>
          <p:cNvSpPr txBox="1"/>
          <p:nvPr>
            <p:ph idx="1" type="body"/>
          </p:nvPr>
        </p:nvSpPr>
        <p:spPr>
          <a:xfrm>
            <a:off x="597125" y="5293625"/>
            <a:ext cx="10291500" cy="1055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1800">
                <a:solidFill>
                  <a:srgbClr val="292929"/>
                </a:solidFill>
              </a:rPr>
              <a:t>We can observe that, during this period, it was often the case that landing was not even attempted. Drone ship landing was attempted 11 times but was </a:t>
            </a:r>
            <a:r>
              <a:rPr lang="en-US" sz="1800">
                <a:solidFill>
                  <a:srgbClr val="292929"/>
                </a:solidFill>
              </a:rPr>
              <a:t>successful</a:t>
            </a:r>
            <a:r>
              <a:rPr lang="en-US" sz="1800">
                <a:solidFill>
                  <a:srgbClr val="292929"/>
                </a:solidFill>
              </a:rPr>
              <a:t> only 5 times.</a:t>
            </a:r>
            <a:endParaRPr sz="1800">
              <a:solidFill>
                <a:srgbClr val="292929"/>
              </a:solidFill>
            </a:endParaRPr>
          </a:p>
          <a:p>
            <a:pPr indent="0" lvl="0" marL="457200" marR="0" rtl="0" algn="l">
              <a:lnSpc>
                <a:spcPct val="90000"/>
              </a:lnSpc>
              <a:spcBef>
                <a:spcPts val="0"/>
              </a:spcBef>
              <a:spcAft>
                <a:spcPts val="0"/>
              </a:spcAft>
              <a:buNone/>
            </a:pPr>
            <a:r>
              <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1&gt;</a:t>
            </a:r>
            <a:endParaRPr/>
          </a:p>
        </p:txBody>
      </p:sp>
      <p:pic>
        <p:nvPicPr>
          <p:cNvPr id="336" name="Google Shape;336;p35"/>
          <p:cNvPicPr preferRelativeResize="0"/>
          <p:nvPr/>
        </p:nvPicPr>
        <p:blipFill>
          <a:blip r:embed="rId4">
            <a:alphaModFix/>
          </a:blip>
          <a:stretch>
            <a:fillRect/>
          </a:stretch>
        </p:blipFill>
        <p:spPr>
          <a:xfrm>
            <a:off x="1127100" y="1644024"/>
            <a:ext cx="9127846" cy="463307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2&gt;</a:t>
            </a:r>
            <a:endParaRPr/>
          </a:p>
        </p:txBody>
      </p:sp>
      <p:pic>
        <p:nvPicPr>
          <p:cNvPr id="343" name="Google Shape;343;p36"/>
          <p:cNvPicPr preferRelativeResize="0"/>
          <p:nvPr/>
        </p:nvPicPr>
        <p:blipFill>
          <a:blip r:embed="rId4">
            <a:alphaModFix/>
          </a:blip>
          <a:stretch>
            <a:fillRect/>
          </a:stretch>
        </p:blipFill>
        <p:spPr>
          <a:xfrm>
            <a:off x="731950" y="1538649"/>
            <a:ext cx="9515395" cy="4633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3&gt;</a:t>
            </a:r>
            <a:endParaRPr/>
          </a:p>
        </p:txBody>
      </p:sp>
      <p:pic>
        <p:nvPicPr>
          <p:cNvPr id="350" name="Google Shape;350;p37"/>
          <p:cNvPicPr preferRelativeResize="0"/>
          <p:nvPr/>
        </p:nvPicPr>
        <p:blipFill>
          <a:blip r:embed="rId4">
            <a:alphaModFix/>
          </a:blip>
          <a:stretch>
            <a:fillRect/>
          </a:stretch>
        </p:blipFill>
        <p:spPr>
          <a:xfrm>
            <a:off x="2172050" y="1608899"/>
            <a:ext cx="8276015" cy="4633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1" name="Google Shape;361;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1&gt;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launch success count for all sites, in a piechart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62" name="Google Shape;36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1&gt;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40"/>
          <p:cNvSpPr txBox="1"/>
          <p:nvPr>
            <p:ph idx="1" type="body"/>
          </p:nvPr>
        </p:nvSpPr>
        <p:spPr>
          <a:xfrm>
            <a:off x="734027" y="1825625"/>
            <a:ext cx="10551583"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2&gt;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piechart for the launch site with highest launch success ratio</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69" name="Google Shape;36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2&gt;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77652" y="1864800"/>
            <a:ext cx="9166200" cy="18984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90000"/>
              </a:lnSpc>
              <a:spcBef>
                <a:spcPts val="0"/>
              </a:spcBef>
              <a:spcAft>
                <a:spcPts val="0"/>
              </a:spcAft>
              <a:buClr>
                <a:srgbClr val="292929"/>
              </a:buClr>
              <a:buSzPct val="100000"/>
              <a:buFont typeface="Arial"/>
              <a:buChar char="•"/>
            </a:pPr>
            <a:r>
              <a:rPr lang="en-US" sz="2200">
                <a:solidFill>
                  <a:srgbClr val="292929"/>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sz="2200">
              <a:solidFill>
                <a:srgbClr val="292929"/>
              </a:solidFill>
            </a:endParaRPr>
          </a:p>
          <a:p>
            <a:pPr indent="-207645" lvl="0" marL="228600" marR="0" rtl="0" algn="l">
              <a:lnSpc>
                <a:spcPct val="90000"/>
              </a:lnSpc>
              <a:spcBef>
                <a:spcPts val="1400"/>
              </a:spcBef>
              <a:spcAft>
                <a:spcPts val="0"/>
              </a:spcAft>
              <a:buClr>
                <a:srgbClr val="292929"/>
              </a:buClr>
              <a:buSzPct val="100000"/>
              <a:buFont typeface="Arial"/>
              <a:buChar char="•"/>
            </a:pPr>
            <a:r>
              <a:rPr lang="en-US" sz="2200">
                <a:solidFill>
                  <a:srgbClr val="292929"/>
                </a:solidFill>
              </a:rPr>
              <a:t>We want to find out which attributes related to a launch are the best predictors of whether a Falcon 9 first stage will land successfully.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41"/>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6" name="Google Shape;376;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43"/>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Visualize the built model accuracy for all built classification models, in a bar chart</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Find which model has the highest classification accuracy</a:t>
            </a:r>
            <a:endParaRPr/>
          </a:p>
        </p:txBody>
      </p:sp>
      <p:sp>
        <p:nvSpPr>
          <p:cNvPr id="388" name="Google Shape;38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395" name="Google Shape;395;p44"/>
          <p:cNvPicPr preferRelativeResize="0"/>
          <p:nvPr/>
        </p:nvPicPr>
        <p:blipFill>
          <a:blip r:embed="rId4">
            <a:alphaModFix/>
          </a:blip>
          <a:stretch>
            <a:fillRect/>
          </a:stretch>
        </p:blipFill>
        <p:spPr>
          <a:xfrm>
            <a:off x="1250025" y="2039149"/>
            <a:ext cx="3429000" cy="2647950"/>
          </a:xfrm>
          <a:prstGeom prst="rect">
            <a:avLst/>
          </a:prstGeom>
          <a:noFill/>
          <a:ln>
            <a:noFill/>
          </a:ln>
        </p:spPr>
      </p:pic>
      <p:sp>
        <p:nvSpPr>
          <p:cNvPr id="396" name="Google Shape;396;p44"/>
          <p:cNvSpPr txBox="1"/>
          <p:nvPr>
            <p:ph idx="1" type="body"/>
          </p:nvPr>
        </p:nvSpPr>
        <p:spPr>
          <a:xfrm>
            <a:off x="597125" y="5161925"/>
            <a:ext cx="10291500" cy="1055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1800">
                <a:solidFill>
                  <a:srgbClr val="292929"/>
                </a:solidFill>
              </a:rPr>
              <a:t>The confusion matrix (for all the models) shows that, of the total 18 records in the test data, 12 were </a:t>
            </a:r>
            <a:r>
              <a:rPr lang="en-US" sz="1800">
                <a:solidFill>
                  <a:srgbClr val="292929"/>
                </a:solidFill>
              </a:rPr>
              <a:t>predicted</a:t>
            </a:r>
            <a:r>
              <a:rPr lang="en-US" sz="1800">
                <a:solidFill>
                  <a:srgbClr val="292929"/>
                </a:solidFill>
              </a:rPr>
              <a:t> correctly as landing, 3 were predicted correctly as not landing and 3 were predicted as </a:t>
            </a:r>
            <a:r>
              <a:rPr lang="en-US" sz="1800">
                <a:solidFill>
                  <a:srgbClr val="292929"/>
                </a:solidFill>
              </a:rPr>
              <a:t>landing</a:t>
            </a:r>
            <a:r>
              <a:rPr lang="en-US" sz="1800">
                <a:solidFill>
                  <a:srgbClr val="292929"/>
                </a:solidFill>
              </a:rPr>
              <a:t> but actually failed in reality. Our prediction algorithms are therefore overly “optimistic”.</a:t>
            </a:r>
            <a:endParaRPr sz="1800">
              <a:solidFill>
                <a:srgbClr val="292929"/>
              </a:solidFill>
            </a:endParaRPr>
          </a:p>
          <a:p>
            <a:pPr indent="0" lvl="0" marL="457200" marR="0" rtl="0" algn="l">
              <a:lnSpc>
                <a:spcPct val="90000"/>
              </a:lnSpc>
              <a:spcBef>
                <a:spcPts val="0"/>
              </a:spcBef>
              <a:spcAft>
                <a:spcPts val="0"/>
              </a:spcAft>
              <a:buNone/>
            </a:pPr>
            <a:r>
              <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45"/>
          <p:cNvSpPr txBox="1"/>
          <p:nvPr>
            <p:ph idx="1" type="body"/>
          </p:nvPr>
        </p:nvSpPr>
        <p:spPr>
          <a:xfrm>
            <a:off x="769991" y="1875050"/>
            <a:ext cx="10515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Flight Number, Payload Mass, Orbit Type are good predictors of landing outcome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Launch sites for Falcon 9 were all on the coast line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Success rate has been increasing since 2010 and exceeds 80%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Even if the stage 1 landing is </a:t>
            </a:r>
            <a:r>
              <a:rPr lang="en-US" sz="2200">
                <a:solidFill>
                  <a:srgbClr val="292929"/>
                </a:solidFill>
              </a:rPr>
              <a:t>unsuccessful</a:t>
            </a:r>
            <a:r>
              <a:rPr lang="en-US" sz="2200">
                <a:solidFill>
                  <a:srgbClr val="292929"/>
                </a:solidFill>
              </a:rPr>
              <a:t>, it is very rare for the payload to be lost, the mission is still </a:t>
            </a:r>
            <a:r>
              <a:rPr lang="en-US" sz="2200">
                <a:solidFill>
                  <a:srgbClr val="292929"/>
                </a:solidFill>
              </a:rPr>
              <a:t>successful</a:t>
            </a:r>
            <a:r>
              <a:rPr lang="en-US" sz="2200">
                <a:solidFill>
                  <a:srgbClr val="292929"/>
                </a:solidFill>
              </a:rPr>
              <a:t> in the vast majority of cases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Decision Tree shows the highest accuracy on the training data (87%) but there is no difference between the </a:t>
            </a:r>
            <a:r>
              <a:rPr lang="en-US" sz="2200">
                <a:solidFill>
                  <a:srgbClr val="292929"/>
                </a:solidFill>
              </a:rPr>
              <a:t>models</a:t>
            </a:r>
            <a:r>
              <a:rPr lang="en-US" sz="2200">
                <a:solidFill>
                  <a:srgbClr val="292929"/>
                </a:solidFill>
              </a:rPr>
              <a:t> on the test data (83%). This is most likely due to the small number of records in the test section (18). With more data, we could </a:t>
            </a:r>
            <a:r>
              <a:rPr lang="en-US" sz="2200">
                <a:solidFill>
                  <a:srgbClr val="292929"/>
                </a:solidFill>
              </a:rPr>
              <a:t>likely</a:t>
            </a:r>
            <a:r>
              <a:rPr lang="en-US" sz="2200">
                <a:solidFill>
                  <a:srgbClr val="292929"/>
                </a:solidFill>
              </a:rPr>
              <a:t> </a:t>
            </a:r>
            <a:r>
              <a:rPr lang="en-US" sz="2200">
                <a:solidFill>
                  <a:srgbClr val="292929"/>
                </a:solidFill>
              </a:rPr>
              <a:t>improve</a:t>
            </a:r>
            <a:r>
              <a:rPr lang="en-US" sz="2200">
                <a:solidFill>
                  <a:srgbClr val="292929"/>
                </a:solidFill>
              </a:rPr>
              <a:t> the </a:t>
            </a:r>
            <a:r>
              <a:rPr lang="en-US" sz="2200">
                <a:solidFill>
                  <a:srgbClr val="292929"/>
                </a:solidFill>
              </a:rPr>
              <a:t>accuracy.</a:t>
            </a:r>
            <a:endParaRPr/>
          </a:p>
        </p:txBody>
      </p:sp>
      <p:sp>
        <p:nvSpPr>
          <p:cNvPr id="403" name="Google Shape;403;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11" name="Google Shape;411;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collected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processed</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SzPts val="523"/>
              <a:buNone/>
            </a:pPr>
            <a:r>
              <a:t/>
            </a:r>
            <a:endParaRPr sz="1545">
              <a:solidFill>
                <a:srgbClr val="292929"/>
              </a:solidFill>
            </a:endParaRPr>
          </a:p>
          <a:p>
            <a:pPr indent="-187007" lvl="0" marL="228600" marR="0" rtl="0" algn="l">
              <a:lnSpc>
                <a:spcPct val="90000"/>
              </a:lnSpc>
              <a:spcBef>
                <a:spcPts val="0"/>
              </a:spcBef>
              <a:spcAft>
                <a:spcPts val="0"/>
              </a:spcAft>
              <a:buClr>
                <a:srgbClr val="292929"/>
              </a:buClr>
              <a:buSzPts val="1545"/>
              <a:buFont typeface="Arial"/>
              <a:buChar char="•"/>
            </a:pPr>
            <a:r>
              <a:rPr lang="en-US" sz="1545">
                <a:solidFill>
                  <a:srgbClr val="292929"/>
                </a:solidFill>
              </a:rPr>
              <a:t>Data regarding previous launches has been collected from </a:t>
            </a:r>
            <a:r>
              <a:rPr lang="en-US" sz="1545" u="sng">
                <a:solidFill>
                  <a:schemeClr val="hlink"/>
                </a:solidFill>
                <a:hlinkClick r:id="rId4"/>
              </a:rPr>
              <a:t>https://api.spacexdata.com/v4/launches/past</a:t>
            </a:r>
            <a:endParaRPr sz="1545">
              <a:solidFill>
                <a:srgbClr val="292929"/>
              </a:solidFill>
            </a:endParaRPr>
          </a:p>
          <a:p>
            <a:pPr indent="0" lvl="0" marL="0" marR="0" rtl="0" algn="l">
              <a:lnSpc>
                <a:spcPct val="90000"/>
              </a:lnSpc>
              <a:spcBef>
                <a:spcPts val="0"/>
              </a:spcBef>
              <a:spcAft>
                <a:spcPts val="0"/>
              </a:spcAft>
              <a:buSzPts val="523"/>
              <a:buNone/>
            </a:pPr>
            <a:r>
              <a:t/>
            </a:r>
            <a:endParaRPr sz="1545">
              <a:solidFill>
                <a:srgbClr val="292929"/>
              </a:solidFill>
            </a:endParaRPr>
          </a:p>
          <a:p>
            <a:pPr indent="-187007" lvl="0" marL="228600" marR="0" rtl="0" algn="l">
              <a:lnSpc>
                <a:spcPct val="90000"/>
              </a:lnSpc>
              <a:spcBef>
                <a:spcPts val="0"/>
              </a:spcBef>
              <a:spcAft>
                <a:spcPts val="0"/>
              </a:spcAft>
              <a:buClr>
                <a:srgbClr val="292929"/>
              </a:buClr>
              <a:buSzPts val="1545"/>
              <a:buFont typeface="Arial"/>
              <a:buChar char="•"/>
            </a:pPr>
            <a:r>
              <a:rPr lang="en-US" sz="1545">
                <a:solidFill>
                  <a:srgbClr val="292929"/>
                </a:solidFill>
              </a:rPr>
              <a:t>The API data was extracted in JSON format, which was then converted to a pandas dataframe.</a:t>
            </a:r>
            <a:endParaRPr sz="1545">
              <a:solidFill>
                <a:srgbClr val="292929"/>
              </a:solidFill>
            </a:endParaRPr>
          </a:p>
          <a:p>
            <a:pPr indent="0" lvl="0" marL="0" marR="0" rtl="0" algn="l">
              <a:lnSpc>
                <a:spcPct val="90000"/>
              </a:lnSpc>
              <a:spcBef>
                <a:spcPts val="0"/>
              </a:spcBef>
              <a:spcAft>
                <a:spcPts val="0"/>
              </a:spcAft>
              <a:buSzPts val="523"/>
              <a:buNone/>
            </a:pPr>
            <a:r>
              <a:t/>
            </a:r>
            <a:endParaRPr sz="1545">
              <a:solidFill>
                <a:srgbClr val="292929"/>
              </a:solidFill>
            </a:endParaRPr>
          </a:p>
          <a:p>
            <a:pPr indent="-187007" lvl="0" marL="228600" marR="0" rtl="0" algn="l">
              <a:lnSpc>
                <a:spcPct val="90000"/>
              </a:lnSpc>
              <a:spcBef>
                <a:spcPts val="0"/>
              </a:spcBef>
              <a:spcAft>
                <a:spcPts val="0"/>
              </a:spcAft>
              <a:buClr>
                <a:srgbClr val="292929"/>
              </a:buClr>
              <a:buSzPts val="1545"/>
              <a:buFont typeface="Arial"/>
              <a:buChar char="•"/>
            </a:pPr>
            <a:r>
              <a:rPr lang="en-US" sz="1545">
                <a:solidFill>
                  <a:srgbClr val="292929"/>
                </a:solidFill>
              </a:rPr>
              <a:t>Data included launches for other types of rocket. It was filtered to only Falcon 9 data.</a:t>
            </a:r>
            <a:endParaRPr sz="1545">
              <a:solidFill>
                <a:srgbClr val="292929"/>
              </a:solidFill>
            </a:endParaRPr>
          </a:p>
          <a:p>
            <a:pPr indent="-187007" lvl="0" marL="228600" marR="0" rtl="0" algn="l">
              <a:lnSpc>
                <a:spcPct val="90000"/>
              </a:lnSpc>
              <a:spcBef>
                <a:spcPts val="1400"/>
              </a:spcBef>
              <a:spcAft>
                <a:spcPts val="0"/>
              </a:spcAft>
              <a:buClr>
                <a:srgbClr val="292929"/>
              </a:buClr>
              <a:buSzPts val="1545"/>
              <a:buFont typeface="Arial"/>
              <a:buChar char="•"/>
            </a:pPr>
            <a:r>
              <a:rPr lang="en-US" sz="1545">
                <a:solidFill>
                  <a:srgbClr val="292929"/>
                </a:solidFill>
              </a:rPr>
              <a:t>The Jupyter notebook is available on GitHub at: </a:t>
            </a:r>
            <a:r>
              <a:rPr lang="en-US" sz="1545" u="sng">
                <a:solidFill>
                  <a:schemeClr val="hlink"/>
                </a:solidFill>
                <a:hlinkClick r:id="rId5"/>
              </a:rPr>
              <a:t>https://github.com/blockshade83/IBMDataScience/blob/main/Data%20Science%20-%20Module%2010%20-%20Lab%201.ipynb</a:t>
            </a:r>
            <a:endParaRPr sz="1545">
              <a:solidFill>
                <a:srgbClr val="292929"/>
              </a:solidFill>
            </a:endParaRPr>
          </a:p>
          <a:p>
            <a:pPr indent="0" lvl="0" marL="0" marR="0" rtl="0" algn="l">
              <a:lnSpc>
                <a:spcPct val="90000"/>
              </a:lnSpc>
              <a:spcBef>
                <a:spcPts val="1400"/>
              </a:spcBef>
              <a:spcAft>
                <a:spcPts val="0"/>
              </a:spcAft>
              <a:buSzPts val="523"/>
              <a:buNone/>
            </a:pPr>
            <a:r>
              <a:t/>
            </a:r>
            <a:endParaRPr sz="1545">
              <a:solidFill>
                <a:srgbClr val="292929"/>
              </a:solidFill>
            </a:endParaRPr>
          </a:p>
          <a:p>
            <a:pPr indent="0" lvl="0" marL="0" marR="0" rtl="0" algn="l">
              <a:lnSpc>
                <a:spcPct val="90000"/>
              </a:lnSpc>
              <a:spcBef>
                <a:spcPts val="1400"/>
              </a:spcBef>
              <a:spcAft>
                <a:spcPts val="0"/>
              </a:spcAft>
              <a:buSzPts val="523"/>
              <a:buNone/>
            </a:pPr>
            <a:r>
              <a:t/>
            </a:r>
            <a:endParaRPr sz="1545">
              <a:solidFill>
                <a:srgbClr val="292929"/>
              </a:solidFill>
            </a:endParaRPr>
          </a:p>
          <a:p>
            <a:pPr indent="-50800" lvl="0" marL="228600" marR="0" rtl="0" algn="l">
              <a:lnSpc>
                <a:spcPct val="80000"/>
              </a:lnSpc>
              <a:spcBef>
                <a:spcPts val="1000"/>
              </a:spcBef>
              <a:spcAft>
                <a:spcPts val="0"/>
              </a:spcAft>
              <a:buClr>
                <a:schemeClr val="dk1"/>
              </a:buClr>
              <a:buSzPts val="1330"/>
              <a:buFont typeface="Arial"/>
              <a:buNone/>
            </a:pPr>
            <a:r>
              <a:t/>
            </a:r>
            <a:endParaRPr sz="1829">
              <a:solidFill>
                <a:schemeClr val="dk1"/>
              </a:solidFill>
              <a:latin typeface="Calibri"/>
              <a:ea typeface="Calibri"/>
              <a:cs typeface="Calibri"/>
              <a:sym typeface="Calibri"/>
            </a:endParaRPr>
          </a:p>
          <a:p>
            <a:pPr indent="-50800" lvl="0" marL="228600" marR="0" rtl="0" algn="l">
              <a:lnSpc>
                <a:spcPct val="80000"/>
              </a:lnSpc>
              <a:spcBef>
                <a:spcPts val="1000"/>
              </a:spcBef>
              <a:spcAft>
                <a:spcPts val="0"/>
              </a:spcAft>
              <a:buClr>
                <a:schemeClr val="dk1"/>
              </a:buClr>
              <a:buSzPts val="1330"/>
              <a:buFont typeface="Arial"/>
              <a:buNone/>
            </a:pPr>
            <a:r>
              <a:t/>
            </a:r>
            <a:endParaRPr sz="1829">
              <a:solidFill>
                <a:schemeClr val="dk1"/>
              </a:solidFill>
              <a:latin typeface="Calibri"/>
              <a:ea typeface="Calibri"/>
              <a:cs typeface="Calibri"/>
              <a:sym typeface="Calibri"/>
            </a:endParaRPr>
          </a:p>
        </p:txBody>
      </p:sp>
      <p:sp>
        <p:nvSpPr>
          <p:cNvPr id="130" name="Google Shape;130;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1" name="Google Shape;131;p8"/>
          <p:cNvPicPr preferRelativeResize="0"/>
          <p:nvPr/>
        </p:nvPicPr>
        <p:blipFill>
          <a:blip r:embed="rId6">
            <a:alphaModFix/>
          </a:blip>
          <a:stretch>
            <a:fillRect/>
          </a:stretch>
        </p:blipFill>
        <p:spPr>
          <a:xfrm>
            <a:off x="5739300" y="1892101"/>
            <a:ext cx="6000350" cy="324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This was not attempted</a:t>
            </a:r>
            <a:endParaRPr/>
          </a:p>
        </p:txBody>
      </p:sp>
      <p:sp>
        <p:nvSpPr>
          <p:cNvPr id="138" name="Google Shape;138;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39" name="Google Shape;139;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0" name="Google Shape;140;p9"/>
          <p:cNvSpPr txBox="1"/>
          <p:nvPr/>
        </p:nvSpPr>
        <p:spPr>
          <a:xfrm>
            <a:off x="5910262" y="1792288"/>
            <a:ext cx="5461000" cy="4206875"/>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rgbClr val="1C7DDB"/>
              </a:buClr>
              <a:buSzPts val="2200"/>
              <a:buFont typeface="Arial"/>
              <a:buNone/>
            </a:pPr>
            <a:r>
              <a:rPr lang="en-US" sz="2200">
                <a:solidFill>
                  <a:srgbClr val="1C7DDB"/>
                </a:solidFill>
                <a:latin typeface="Arial"/>
                <a:ea typeface="Arial"/>
                <a:cs typeface="Arial"/>
                <a:sym typeface="Arial"/>
              </a:rPr>
              <a:t>Place your flowchart of web scraping here</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6" name="Google Shape;146;p10"/>
          <p:cNvSpPr txBox="1"/>
          <p:nvPr>
            <p:ph idx="1" type="body"/>
          </p:nvPr>
        </p:nvSpPr>
        <p:spPr>
          <a:xfrm>
            <a:off x="769998" y="1825625"/>
            <a:ext cx="10270800" cy="4351500"/>
          </a:xfrm>
          <a:prstGeom prst="rect">
            <a:avLst/>
          </a:prstGeom>
          <a:noFill/>
          <a:ln>
            <a:noFill/>
          </a:ln>
        </p:spPr>
        <p:txBody>
          <a:bodyPr anchorCtr="0" anchor="t" bIns="45700" lIns="91425" spcFirstLastPara="1" rIns="91425" wrap="square" tIns="45700">
            <a:noAutofit/>
          </a:bodyPr>
          <a:lstStyle/>
          <a:p>
            <a:pPr indent="-209550" lvl="0" marL="228600" marR="0" rtl="0" algn="l">
              <a:lnSpc>
                <a:spcPct val="90000"/>
              </a:lnSpc>
              <a:spcBef>
                <a:spcPts val="1000"/>
              </a:spcBef>
              <a:spcAft>
                <a:spcPts val="0"/>
              </a:spcAft>
              <a:buClr>
                <a:srgbClr val="292929"/>
              </a:buClr>
              <a:buSzPts val="1900"/>
              <a:buChar char="•"/>
            </a:pPr>
            <a:r>
              <a:rPr lang="en-US" sz="1900">
                <a:solidFill>
                  <a:srgbClr val="292929"/>
                </a:solidFill>
              </a:rPr>
              <a:t>Removed rows with multiple cores (because those are falcon rockets with 2 extra rocket boosters) and rows that have multiple payloads in a single rocket.</a:t>
            </a:r>
            <a:endParaRPr sz="1900">
              <a:solidFill>
                <a:srgbClr val="292929"/>
              </a:solidFill>
            </a:endParaRPr>
          </a:p>
          <a:p>
            <a:pPr indent="-209550" lvl="0" marL="228600" marR="0" rtl="0" algn="l">
              <a:lnSpc>
                <a:spcPct val="90000"/>
              </a:lnSpc>
              <a:spcBef>
                <a:spcPts val="1000"/>
              </a:spcBef>
              <a:spcAft>
                <a:spcPts val="0"/>
              </a:spcAft>
              <a:buClr>
                <a:srgbClr val="292929"/>
              </a:buClr>
              <a:buSzPts val="1900"/>
              <a:buChar char="•"/>
            </a:pPr>
            <a:r>
              <a:rPr lang="en-US" sz="1900">
                <a:solidFill>
                  <a:srgbClr val="292929"/>
                </a:solidFill>
              </a:rPr>
              <a:t>Formatted date fields from UTC to plain date and </a:t>
            </a:r>
            <a:r>
              <a:rPr lang="en-US" sz="1900">
                <a:solidFill>
                  <a:srgbClr val="292929"/>
                </a:solidFill>
              </a:rPr>
              <a:t>restricted the analysis period to launches before Nov 13, 2020</a:t>
            </a:r>
            <a:endParaRPr sz="1900">
              <a:solidFill>
                <a:srgbClr val="292929"/>
              </a:solidFill>
            </a:endParaRPr>
          </a:p>
          <a:p>
            <a:pPr indent="-209550" lvl="0" marL="228600" marR="0" rtl="0" algn="l">
              <a:lnSpc>
                <a:spcPct val="90000"/>
              </a:lnSpc>
              <a:spcBef>
                <a:spcPts val="1000"/>
              </a:spcBef>
              <a:spcAft>
                <a:spcPts val="0"/>
              </a:spcAft>
              <a:buClr>
                <a:srgbClr val="292929"/>
              </a:buClr>
              <a:buSzPts val="1900"/>
              <a:buChar char="•"/>
            </a:pPr>
            <a:r>
              <a:rPr lang="en-US" sz="1900">
                <a:solidFill>
                  <a:srgbClr val="292929"/>
                </a:solidFill>
              </a:rPr>
              <a:t>Replaced records where Payload mass was missing with the average payload mass (applied to 5 records)</a:t>
            </a:r>
            <a:endParaRPr sz="1900">
              <a:solidFill>
                <a:srgbClr val="292929"/>
              </a:solidFill>
            </a:endParaRPr>
          </a:p>
          <a:p>
            <a:pPr indent="-209550" lvl="0" marL="228600" marR="0" rtl="0" algn="l">
              <a:lnSpc>
                <a:spcPct val="90000"/>
              </a:lnSpc>
              <a:spcBef>
                <a:spcPts val="1000"/>
              </a:spcBef>
              <a:spcAft>
                <a:spcPts val="0"/>
              </a:spcAft>
              <a:buClr>
                <a:srgbClr val="292929"/>
              </a:buClr>
              <a:buSzPts val="1900"/>
              <a:buChar char="•"/>
            </a:pPr>
            <a:r>
              <a:rPr lang="en-US" sz="1900">
                <a:solidFill>
                  <a:srgbClr val="292929"/>
                </a:solidFill>
              </a:rPr>
              <a:t>Created a new label, called “outcome”. This has the value 0 if the outcome is bad and 1 otherwise </a:t>
            </a:r>
            <a:endParaRPr sz="1900">
              <a:solidFill>
                <a:srgbClr val="292929"/>
              </a:solidFill>
            </a:endParaRPr>
          </a:p>
          <a:p>
            <a:pPr indent="-209550" lvl="0" marL="228600" marR="0" rtl="0" algn="l">
              <a:lnSpc>
                <a:spcPct val="90000"/>
              </a:lnSpc>
              <a:spcBef>
                <a:spcPts val="1000"/>
              </a:spcBef>
              <a:spcAft>
                <a:spcPts val="0"/>
              </a:spcAft>
              <a:buClr>
                <a:srgbClr val="292929"/>
              </a:buClr>
              <a:buSzPts val="1900"/>
              <a:buChar char="•"/>
            </a:pPr>
            <a:r>
              <a:rPr lang="en-US" sz="1900">
                <a:solidFill>
                  <a:srgbClr val="292929"/>
                </a:solidFill>
              </a:rPr>
              <a:t>Jupyter notebook available at: </a:t>
            </a:r>
            <a:r>
              <a:rPr lang="en-US" sz="1900" u="sng">
                <a:solidFill>
                  <a:schemeClr val="hlink"/>
                </a:solidFill>
                <a:hlinkClick r:id="rId4"/>
              </a:rPr>
              <a:t>https://github.com/blockshade83/IBMDataScience/blob/main/Data%20Science%20-%20Module%2010%20-%20Lab%202.ipynb</a:t>
            </a:r>
            <a:endParaRPr sz="1900">
              <a:solidFill>
                <a:srgbClr val="292929"/>
              </a:solidFill>
            </a:endParaRPr>
          </a:p>
          <a:p>
            <a:pPr indent="0" lvl="0" marL="0" rtl="0" algn="l">
              <a:lnSpc>
                <a:spcPct val="90000"/>
              </a:lnSpc>
              <a:spcBef>
                <a:spcPts val="1000"/>
              </a:spcBef>
              <a:spcAft>
                <a:spcPts val="0"/>
              </a:spcAft>
              <a:buNone/>
            </a:pPr>
            <a:r>
              <a:t/>
            </a:r>
            <a:endParaRPr sz="19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5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5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500">
              <a:solidFill>
                <a:schemeClr val="dk1"/>
              </a:solidFill>
              <a:latin typeface="Calibri"/>
              <a:ea typeface="Calibri"/>
              <a:cs typeface="Calibri"/>
              <a:sym typeface="Calibri"/>
            </a:endParaRPr>
          </a:p>
        </p:txBody>
      </p:sp>
      <p:sp>
        <p:nvSpPr>
          <p:cNvPr id="147" name="Google Shape;147;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